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5143500" type="screen16x9"/>
  <p:notesSz cx="6858000" cy="9144000"/>
  <p:embeddedFontLst>
    <p:embeddedFont>
      <p:font typeface="Alfa Slab One" panose="020B0604020202020204" charset="0"/>
      <p:regular r:id="rId26"/>
    </p:embeddedFont>
    <p:embeddedFont>
      <p:font typeface="Roboto" panose="020000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914D1C-AE75-45E5-AA1D-BE7F34215993}" v="13" dt="2024-08-23T23:07:17.2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23" autoAdjust="0"/>
    <p:restoredTop sz="82238" autoAdjust="0"/>
  </p:normalViewPr>
  <p:slideViewPr>
    <p:cSldViewPr snapToGrid="0">
      <p:cViewPr varScale="1">
        <p:scale>
          <a:sx n="81" d="100"/>
          <a:sy n="81" d="100"/>
        </p:scale>
        <p:origin x="81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microsoft.com/office/2015/10/relationships/revisionInfo" Target="revisionInfo.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hashtagbasketball.com/fantasy-basketball-projections"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kaggle.com/datasets/justinas/nba-players-data"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This project aims to conduct a detailed analysis of the Current Top 100 NBA players’ performances, focusing specifically on the correlation between player demographics (age and hometown) and the nine standard statistical categories for the 2023-2024 season (using pre-season projected and current performance measures). This analysis is not only pertinent to sports enthusiasts and analysts but also holds significant value in the domains of both sports management and betting industries. Understanding the impact of demographics, namely age, on performance can aid in player development, team composition internally, betting strategies for industry outsiders and plenty of other real life applicable relevant uses. </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d36727b3a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d36727b3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457200" algn="l" rtl="0">
              <a:spcBef>
                <a:spcPts val="0"/>
              </a:spcBef>
              <a:spcAft>
                <a:spcPts val="0"/>
              </a:spcAft>
              <a:buNone/>
            </a:pPr>
            <a:r>
              <a:rPr lang="en"/>
              <a:t>Points are the most fundamental part of NBA games since the team that scores the most points wins the game. We began exploring this through a map of the world, finding that 76/100 of the top players are from the United States. The other 24 players come from all around the world. On this view of the world map, points are divided into 4 categories/colors from 11-1,422 points.</a:t>
            </a:r>
            <a:endParaRPr/>
          </a:p>
          <a:p>
            <a:pPr marL="0" lvl="0" indent="457200" algn="l" rtl="0">
              <a:spcBef>
                <a:spcPts val="0"/>
              </a:spcBef>
              <a:spcAft>
                <a:spcPts val="0"/>
              </a:spcAft>
              <a:buNone/>
            </a:pPr>
            <a:r>
              <a:rPr lang="en"/>
              <a:t>Due to a majority of the players hailing from the US, a vast majority of points scored (1,422 points) are from US-born players.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a34bdd9116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a34bdd9116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457200" algn="l" rtl="0">
              <a:spcBef>
                <a:spcPts val="0"/>
              </a:spcBef>
              <a:spcAft>
                <a:spcPts val="0"/>
              </a:spcAft>
              <a:buNone/>
            </a:pPr>
            <a:r>
              <a:rPr lang="en" dirty="0"/>
              <a:t>Going into more detail about the 26 players from outside of the US: On the left is a packed bubble graph depicting each country these players are from ranging from 1 - 2 players per country. On the right, is a zoomed in view of the world map centered around Europe, where a majority of these 26 players are from. The point color key was adjusted to a smaller scale to show more detail in how many points were scored. This key remains divided into 4 categories/colors with this scale being 10.5 - 52 points scored. There is more variation in points per countries in Europe in this view. The country with the highest amount of points is Serbia with 44.6 points and 2 players.</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a34bdd9116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2a34bdd9116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(Click through animations for CA, TX, GA, NJ). </a:t>
            </a:r>
            <a:endParaRPr dirty="0"/>
          </a:p>
          <a:p>
            <a:pPr marL="0" lvl="0" indent="457200" algn="l" rtl="0">
              <a:spcBef>
                <a:spcPts val="0"/>
              </a:spcBef>
              <a:spcAft>
                <a:spcPts val="0"/>
              </a:spcAft>
              <a:buNone/>
            </a:pPr>
            <a:r>
              <a:rPr lang="en" dirty="0"/>
              <a:t>A majority of the top 100 players are from the US - 76/100 players. California has the most amount of points scored with 207.1 points and 12 players from here. This is followed by Texas with 7 players scoring 135.1 points. Finally, with the third largest amount of points is Georgia with 5 players scoring 90.5 points of this season. </a:t>
            </a:r>
            <a:endParaRPr dirty="0"/>
          </a:p>
          <a:p>
            <a:pPr marL="0" lvl="0" indent="457200" algn="l" rtl="0">
              <a:spcBef>
                <a:spcPts val="0"/>
              </a:spcBef>
              <a:spcAft>
                <a:spcPts val="0"/>
              </a:spcAft>
              <a:buNone/>
            </a:pPr>
            <a:r>
              <a:rPr lang="en" dirty="0"/>
              <a:t>The 4th lightest color indicating the range of 52.8-88.8 points scored includes 8 states: Washington, Missouri, Illinois, Wisconsin, Michigan, Indiana, Ohio, and New Jersey. With 3 players from each state, except New Jersey which has 4 players and the highest amount of points scored for its category. I chose a stepped color key instead of a gradient for these maps to make cutoffs of points scored less ambiguous.</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a34bdd9116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a34bdd9116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457200" algn="l" rtl="0">
              <a:spcBef>
                <a:spcPts val="0"/>
              </a:spcBef>
              <a:spcAft>
                <a:spcPts val="0"/>
              </a:spcAft>
              <a:buNone/>
            </a:pPr>
            <a:r>
              <a:rPr lang="en" dirty="0"/>
              <a:t>Next, I explored the geographic point breakdown at its lowest level - cities. The larger the size and darker the color of the points on the map indicate more points scored. The largest and darkest spot on the map representing Akron, Ohio indicating that the best players come from this city. These 2 players are the most famous and some of the best performers in the NBA: Stephen Curry and LeBron James.</a:t>
            </a:r>
            <a:endParaRPr dirty="0"/>
          </a:p>
          <a:p>
            <a:pPr marL="0" lvl="0" indent="457200" algn="l" rtl="0">
              <a:spcBef>
                <a:spcPts val="0"/>
              </a:spcBef>
              <a:spcAft>
                <a:spcPts val="0"/>
              </a:spcAft>
              <a:buClr>
                <a:schemeClr val="dk1"/>
              </a:buClr>
              <a:buSzPts val="1100"/>
              <a:buFont typeface="Arial"/>
              <a:buNone/>
            </a:pPr>
            <a:r>
              <a:rPr lang="en" dirty="0">
                <a:solidFill>
                  <a:schemeClr val="dk1"/>
                </a:solidFill>
              </a:rPr>
              <a:t>While this study has a main focus on the correlation between player performance and age, these geographic maps show pretty cool information. Location is similar to age in the sense that it is an off-court variable. A factor that impacts players that we cannot see on court.</a:t>
            </a: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a34bdd9116_0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2a34bdd9116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of the most interesting topics in this project was understanding the statistical differences between young players and veterans.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a34bdd9116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a34bdd9116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Basketball, like most professional sports, is a very physically demanding sport, where only top players remain in the league for more than 10 years. In this graph, most of the Top 100 players are 25 years old, which makes perfect sense, as 25 is defined as the year of peak athleticism. A lot of top players being only 21 or 22, opens up a couple questions we will explore through the next couple visualizations.</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cd24178b3c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cd24178b3c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Why are younger players with less experience in the NBA outperforming older players? The answer might be found when we take a look at how NBA contracts work. When players first enter the league, they are limited to rookie contracts. To put this in perspective, the rookie contract used in this example is one of the highest. These players know that their opportunities to get a huge raise depend on how good they perform during their first four years. Rookies like Ausar Thompson are expecting contracts like Joel Embiid’s, rather than Herbert Jones’.</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a34bdd9116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2a34bdd9116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(Click for animation highlighting players on the previous slide)</a:t>
            </a:r>
            <a:endParaRPr dirty="0"/>
          </a:p>
          <a:p>
            <a:pPr marL="0" lvl="0" indent="457200" algn="l" rtl="0">
              <a:spcBef>
                <a:spcPts val="0"/>
              </a:spcBef>
              <a:spcAft>
                <a:spcPts val="0"/>
              </a:spcAft>
              <a:buNone/>
            </a:pPr>
            <a:r>
              <a:rPr lang="en" dirty="0"/>
              <a:t>So, for rookie players entering teams that already have superstars, how can they excel? If someone on your team is the target man for scoring, maybe they have to hustle in other aspects of the game in order to stand out. Blocks and steals are a perfect option, as these stats demonstrate physical effort. This visualization analyzed top players (by age), and how were they performing in these “Hustle Stats” (defensive statistics). You can see how young talented players like Victor Wembanyama, who also holds the biggest rookie contract ever recorded with $12M a year, is the best defensive performer. Other young players like Myles Turner are also doing great defensively this season, and you can also see older players like Anthony Davis and Brook Lopez, who are very tall, are great defensive players.</a:t>
            </a:r>
            <a:endParaRPr dirty="0"/>
          </a:p>
          <a:p>
            <a:pPr marL="0" lvl="0" indent="457200" algn="l" rtl="0">
              <a:spcBef>
                <a:spcPts val="0"/>
              </a:spcBef>
              <a:spcAft>
                <a:spcPts val="0"/>
              </a:spcAft>
              <a:buNone/>
            </a:pPr>
            <a:r>
              <a:rPr lang="en" dirty="0"/>
              <a:t>Similar to our first visualization, </a:t>
            </a:r>
            <a:r>
              <a:rPr lang="en" dirty="0">
                <a:solidFill>
                  <a:schemeClr val="dk1"/>
                </a:solidFill>
              </a:rPr>
              <a:t>the design of this scatterplot with man-shaped points represents each of the NBA players. Also chose to add a diverging stepped color scale to have age be broken down into 4 bins to emphasize that defensive statistics have a pretty even spread throughout each age group. It’s noted that there were few older players 34+ years old, though despite this their defensive statistics have a general consistent spread much like the other age groups.</a:t>
            </a:r>
            <a:endParaRPr dirty="0">
              <a:solidFill>
                <a:schemeClr val="dk1"/>
              </a:solidFill>
            </a:endParaRPr>
          </a:p>
          <a:p>
            <a:pPr marL="0" lvl="0" indent="457200" algn="l" rtl="0">
              <a:spcBef>
                <a:spcPts val="0"/>
              </a:spcBef>
              <a:spcAft>
                <a:spcPts val="0"/>
              </a:spcAft>
              <a:buNone/>
            </a:pPr>
            <a:r>
              <a:rPr lang="en" dirty="0">
                <a:solidFill>
                  <a:schemeClr val="dk1"/>
                </a:solidFill>
              </a:rPr>
              <a:t>Younger players are generally more expected to “earn their spot” while older, more decorated veterans don’t have the same expectations on a night to night basis. While defensive stats are still representative of a players skill they are much more determined by hustle and grit. Younger players are much more incentivized to try harder on defense resulting in more defensive stats on their score sheet.</a:t>
            </a:r>
            <a:endParaRPr dirty="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a34bdd9116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2a34bdd9116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Are older players less valuable? Of course not, there’s a reason they stay in the league for over a decade. So, where do they help? Where do they get better? What do they have to do in order to stay in the league?</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a34bdd9116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2a34bdd9116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457200" algn="l" rtl="0">
              <a:spcBef>
                <a:spcPts val="0"/>
              </a:spcBef>
              <a:spcAft>
                <a:spcPts val="0"/>
              </a:spcAft>
              <a:buNone/>
            </a:pPr>
            <a:r>
              <a:rPr lang="en" dirty="0"/>
              <a:t>This visualization depicts Free Throw percentage vs Age. With the size of the points indicating Free Throw Attempt Percentage. The red line is the NBA’s free throw average at .784. So, we expect that a majority of these top 100 players should be above the red line and make their free throws 78.4% of the time. We conclude from this visualization that yes, practice does make perfect because there is a slight positive trend up with age; meaning older players tend to make their free throws more often than younger players. It also explains that for older players to be able to stay in the league for long with a below average FT%, it’s because they’re performing outstandingly in a different aspect of the game.</a:t>
            </a:r>
            <a:endParaRPr dirty="0"/>
          </a:p>
          <a:p>
            <a:pPr marL="0" lvl="0" indent="457200" algn="l" rtl="0">
              <a:spcBef>
                <a:spcPts val="0"/>
              </a:spcBef>
              <a:spcAft>
                <a:spcPts val="0"/>
              </a:spcAft>
              <a:buClr>
                <a:schemeClr val="dk1"/>
              </a:buClr>
              <a:buSzPts val="1100"/>
              <a:buFont typeface="Arial"/>
              <a:buNone/>
            </a:pPr>
            <a:r>
              <a:rPr lang="en" dirty="0">
                <a:solidFill>
                  <a:schemeClr val="dk1"/>
                </a:solidFill>
              </a:rPr>
              <a:t>Free throws have always been the same since the inception of the sport, therefore it’s a very repetitive task. Players who have been around longer should have indirectly gained free throw efficiency as they been in the NBA longer. At the same time players who aren’t efficient in Free Throws are less likely to stay relevant within the NBA. This two pronged effect has shaped the data such that we do see a correlation between age and ft efficiency.</a:t>
            </a:r>
            <a:endParaRPr dirty="0"/>
          </a:p>
          <a:p>
            <a:pPr marL="0" lvl="0" indent="0" algn="l" rtl="0">
              <a:spcBef>
                <a:spcPts val="0"/>
              </a:spcBef>
              <a:spcAft>
                <a:spcPts val="0"/>
              </a:spcAft>
              <a:buNone/>
            </a:pPr>
            <a:r>
              <a:rPr lang="en" dirty="0"/>
              <a:t>	To prevent overlap between players, in this scatterplot an unfilled circle marks each point. Similar to the previous visualization a gradientwas chosen between ages to help distinguish younger - older players. Adding the overall NBA Average FT percent line was integral as this would be a baseline proving that a majority of these top 100 players excel above the average NBA player at free throws. There are a minority of players below the average line but that could be attributed to those players excelling at another aspect of the game, such as defense.</a:t>
            </a:r>
            <a:endParaRPr dirty="0"/>
          </a:p>
          <a:p>
            <a:pPr marL="0" lvl="0" indent="45720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cd7a6baad3_1_5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cd7a6baad3_1_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2a34bdd9116_0_3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2a34bdd9116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this takes us to our next question: Who are the most efficient players?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a34bdd9116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2a34bdd9116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457200" algn="l" rtl="0">
              <a:spcBef>
                <a:spcPts val="0"/>
              </a:spcBef>
              <a:spcAft>
                <a:spcPts val="0"/>
              </a:spcAft>
              <a:buNone/>
            </a:pPr>
            <a:r>
              <a:rPr lang="en" dirty="0"/>
              <a:t>In order to analyze efficiency, this visualization shows Points + Assists vs. Turnovers. Why? Because players targeting players might score more by default, but how many times are they losing the ball to the other team? We see younger players like LaMelo Ball scoring a lot of points for the Hornets, but also averaging a lot of turnovers per game, and this is probably due to inexperience. Then players like Joel Embiid, who score frequently, where it’s ok if they’re getting more turnovers. But the most efficient players are on the left top corner, as they’re scoring many points while averaging less than 2 turnovers per game. </a:t>
            </a:r>
            <a:endParaRPr dirty="0"/>
          </a:p>
          <a:p>
            <a:pPr marL="0" lvl="0" indent="457200" algn="l" rtl="0">
              <a:spcBef>
                <a:spcPts val="0"/>
              </a:spcBef>
              <a:spcAft>
                <a:spcPts val="0"/>
              </a:spcAft>
              <a:buNone/>
            </a:pPr>
            <a:r>
              <a:rPr lang="en" dirty="0"/>
              <a:t>To emphasize points + assists vs turnovers, points increasing in size are for points + assists and color darkening for number of turnovers.</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2a34bdd9116_0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2a34bdd9116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Finally, this graph was just for fun, to explore whether or not teams with more top players are actually ranked higher currently. Theoretically, Atlanta and Toronto should be performing the best this season because they have 6 and 5 of the top 100 players, respectively. However, in reality the #1 spot in the power ranking is Denver with 3 of the top 100 players. We can attribute this to Atlanta having 6 players lower in ranking and Denver having 3 high-ranking players.</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a34bdd9116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a34bdd9116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457200" algn="l" rtl="0">
              <a:spcBef>
                <a:spcPts val="0"/>
              </a:spcBef>
              <a:spcAft>
                <a:spcPts val="0"/>
              </a:spcAft>
              <a:buNone/>
            </a:pPr>
            <a:r>
              <a:rPr lang="en" dirty="0"/>
              <a:t>To conclude, we found that there are some trends that correlate with age. Free Throw percentages were found to increase in accuracy with age, as older players have more experience attempting them on the court. Though, conversely, it was interesting to discover that defensive statistics were pretty evenly distributed throughout all ages of players. </a:t>
            </a:r>
            <a:endParaRPr dirty="0"/>
          </a:p>
          <a:p>
            <a:pPr marL="0" lvl="0" indent="457200" algn="l" rtl="0">
              <a:spcBef>
                <a:spcPts val="0"/>
              </a:spcBef>
              <a:spcAft>
                <a:spcPts val="0"/>
              </a:spcAft>
              <a:buNone/>
            </a:pPr>
            <a:r>
              <a:rPr lang="en" dirty="0"/>
              <a:t>As sports medicine improves, perhaps we will see an increase of older players in the NBA and at that point we will have a larger sample size of older players to analyze resulting in a more thorough analysis. </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a34bdd9116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a34bdd9116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457200" algn="l" rtl="0">
              <a:lnSpc>
                <a:spcPct val="115000"/>
              </a:lnSpc>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ec8f4838af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ec8f4838af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cd7a6baad3_1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cd7a6baad3_1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Field Goal Percentage is probably the most important indicator of efficiency, as it shows how many times players are scoring points out of a hundred (excluding free throws). 3-Point Goals are points scored from a farther distance, which are worth 3 instead of 2. Free throw percentage is the amount of times players score free throws out of a hundred. Assists are the passes to the players who end up scoring, blocks and steals are self-explanatory, usually related to defensive-role players, and turnovers are the times where players lose the ball to the other team.</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a34bdd9116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a34bdd9116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dirty="0">
                <a:solidFill>
                  <a:schemeClr val="dk1"/>
                </a:solidFill>
              </a:rPr>
              <a:t>Top 100 players with their predicted stats before this season begin</a:t>
            </a:r>
            <a:endParaRPr dirty="0">
              <a:solidFill>
                <a:schemeClr val="dk1"/>
              </a:solidFill>
            </a:endParaRPr>
          </a:p>
          <a:p>
            <a:pPr marL="457200" lvl="0" indent="0" algn="l" rtl="0">
              <a:spcBef>
                <a:spcPts val="0"/>
              </a:spcBef>
              <a:spcAft>
                <a:spcPts val="0"/>
              </a:spcAft>
              <a:buClr>
                <a:schemeClr val="dk1"/>
              </a:buClr>
              <a:buSzPts val="1100"/>
              <a:buFont typeface="Arial"/>
              <a:buNone/>
            </a:pPr>
            <a:r>
              <a:rPr lang="en" dirty="0">
                <a:solidFill>
                  <a:schemeClr val="dk1"/>
                </a:solidFill>
              </a:rPr>
              <a:t>(Source: </a:t>
            </a:r>
            <a:r>
              <a:rPr lang="en" u="sng" dirty="0">
                <a:solidFill>
                  <a:schemeClr val="dk1"/>
                </a:solidFill>
              </a:rPr>
              <a:t>https://hashtagbasketball.com/fantasy-basketball-projections</a:t>
            </a:r>
            <a:r>
              <a:rPr lang="en" dirty="0">
                <a:solidFill>
                  <a:schemeClr val="dk1"/>
                </a:solidFill>
              </a:rPr>
              <a:t>)</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Top 100 players with their actual stats until late November</a:t>
            </a:r>
            <a:endParaRPr dirty="0">
              <a:solidFill>
                <a:schemeClr val="dk1"/>
              </a:solidFill>
            </a:endParaRPr>
          </a:p>
          <a:p>
            <a:pPr marL="457200" lvl="0" indent="0" algn="l" rtl="0">
              <a:spcBef>
                <a:spcPts val="0"/>
              </a:spcBef>
              <a:spcAft>
                <a:spcPts val="0"/>
              </a:spcAft>
              <a:buNone/>
            </a:pPr>
            <a:r>
              <a:rPr lang="en" dirty="0">
                <a:solidFill>
                  <a:schemeClr val="dk1"/>
                </a:solidFill>
              </a:rPr>
              <a:t>(Source: </a:t>
            </a:r>
            <a:r>
              <a:rPr lang="en" u="sng" dirty="0">
                <a:solidFill>
                  <a:schemeClr val="hlink"/>
                </a:solidFill>
                <a:hlinkClick r:id="rId3"/>
              </a:rPr>
              <a:t>https://hashtagbasketball.com/fantasy-basketball-projections</a:t>
            </a:r>
            <a:r>
              <a:rPr lang="en" dirty="0">
                <a:solidFill>
                  <a:schemeClr val="dk1"/>
                </a:solidFill>
              </a:rPr>
              <a:t>). Contained a lot of blank cells. Filled player’s age, birthplace, predicted and actual points.</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NBA Player’s demographic dataset (Source: </a:t>
            </a:r>
            <a:r>
              <a:rPr lang="en" u="sng" dirty="0">
                <a:solidFill>
                  <a:schemeClr val="hlink"/>
                </a:solidFill>
                <a:hlinkClick r:id="rId4"/>
              </a:rPr>
              <a:t>kaggle</a:t>
            </a:r>
            <a:r>
              <a:rPr lang="en" dirty="0">
                <a:solidFill>
                  <a:schemeClr val="dk1"/>
                </a:solidFill>
              </a:rPr>
              <a:t> )</a:t>
            </a:r>
            <a:endParaRPr sz="400" dirty="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ec8f4838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ec8f4838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field “player_name” joined these three datasets. The main demographic variables used are players’ name, age, and hometown. Using the nine default statistical categories (9-cat), then used the predicted stats, and compared those to the actual stats of this season (2023-2024). Variables with suffix ‘x’ are the actual points players scored. Variables with suffix ‘y’ are the predicted points that the player was predicted to get before the season began. A challenge faced were some top 100 players are new to the NBA field which caused n/a to exist in the joined file, so I had to manually fill those demographics as a data set was not available.</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a34bdd9116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a34bdd9116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457200" algn="l" rtl="0">
              <a:spcBef>
                <a:spcPts val="0"/>
              </a:spcBef>
              <a:spcAft>
                <a:spcPts val="0"/>
              </a:spcAft>
              <a:buNone/>
            </a:pPr>
            <a:r>
              <a:rPr lang="en" dirty="0"/>
              <a:t>There are common tropes when people talk about sports. We see more and more that we as viewers are impatient and expect younger players to emerge as superstars earlier on in their career and they are meeting our expectations. The expectation of regression that players like Lebron experience and prove wrong has led to the question: “Are we overvaluing the effects of age in professional NBA athletes in 2023?” </a:t>
            </a:r>
            <a:endParaRPr dirty="0"/>
          </a:p>
          <a:p>
            <a:pPr marL="0" lvl="0" indent="457200" algn="l" rtl="0">
              <a:spcBef>
                <a:spcPts val="0"/>
              </a:spcBef>
              <a:spcAft>
                <a:spcPts val="0"/>
              </a:spcAft>
              <a:buNone/>
            </a:pPr>
            <a:r>
              <a:rPr lang="en" dirty="0"/>
              <a:t>Here we see a graph showing Points Over Projection vs Age meaning how much are players are overperforming/underperforming compared to what experts thought they would do this season. See that the players who are majorly overperforming their projections are indeed younger players (rookies’ breakout season). At the same time, older players have less variance, which may be in part due to them having more years of data for analysts to work with. This graph interestingly enough doesn’t show any exact trends between age and overperformance, but it is showing breakout seasons from players like Cam Thomas and De’Aaron Fox and at the same time we are seeing that some of the oldest players are underperforming. </a:t>
            </a:r>
            <a:endParaRPr dirty="0"/>
          </a:p>
          <a:p>
            <a:pPr marL="0" lvl="0" indent="457200" algn="l" rtl="0">
              <a:spcBef>
                <a:spcPts val="0"/>
              </a:spcBef>
              <a:spcAft>
                <a:spcPts val="0"/>
              </a:spcAft>
              <a:buNone/>
            </a:pPr>
            <a:r>
              <a:rPr lang="en" dirty="0">
                <a:solidFill>
                  <a:schemeClr val="dk1"/>
                </a:solidFill>
              </a:rPr>
              <a:t>The gradient of orange is each player’s Field Goal Percentage (measure of efficiency; how many times players are scoring points (excluding free throws) out of 100). The darker shade of orange indicating that those players are more efficient. There is a concentration of these more efficient players at the center of the visualization. Interestingly, many of the most efficient players are performing close to their predictions or under and based on age, they have intermediate experience playing in the NBA.</a:t>
            </a:r>
            <a:endParaRPr dirty="0">
              <a:solidFill>
                <a:schemeClr val="dk1"/>
              </a:solidFill>
            </a:endParaRPr>
          </a:p>
          <a:p>
            <a:pPr marL="0" lvl="0" indent="457200" algn="l" rtl="0">
              <a:spcBef>
                <a:spcPts val="0"/>
              </a:spcBef>
              <a:spcAft>
                <a:spcPts val="0"/>
              </a:spcAft>
              <a:buClr>
                <a:schemeClr val="dk1"/>
              </a:buClr>
              <a:buSzPts val="1100"/>
              <a:buFont typeface="Arial"/>
              <a:buNone/>
            </a:pPr>
            <a:r>
              <a:rPr lang="en" dirty="0">
                <a:solidFill>
                  <a:schemeClr val="dk1"/>
                </a:solidFill>
              </a:rPr>
              <a:t>The design of this scatterplot with man-shaped points represents each of the NBA players. A red line was added at 0 to delineate and emphasize the baseline whether players were either over the line, thus overperforming or underperforming, marked below the line. The color gradient of Field Goal Percentage was also added to emphasize if efficiency was correlated with performance being over or under. Though there was no correlation, it did somewhat indicate an intermediate experience level of players.</a:t>
            </a:r>
            <a:endParaRPr dirty="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a34bdd9116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a34bdd9116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For the second set of visualizations, I wanted to explore where the points this season are from - or in other words, where in the world are the top 100 NBA players from and how many points are they scoring? This is important because consistently the MVP (most valuable player) tends to be from outside of the US. </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42841"/>
        </a:solidFill>
        <a:effectLst/>
      </p:bgPr>
    </p:bg>
    <p:spTree>
      <p:nvGrpSpPr>
        <p:cNvPr id="1" name="Shape 8"/>
        <p:cNvGrpSpPr/>
        <p:nvPr/>
      </p:nvGrpSpPr>
      <p:grpSpPr>
        <a:xfrm>
          <a:off x="0" y="0"/>
          <a:ext cx="0" cy="0"/>
          <a:chOff x="0" y="0"/>
          <a:chExt cx="0" cy="0"/>
        </a:xfrm>
      </p:grpSpPr>
      <p:sp>
        <p:nvSpPr>
          <p:cNvPr id="9" name="Google Shape;9;p2"/>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009350" y="1140075"/>
            <a:ext cx="4783800" cy="2378100"/>
          </a:xfrm>
          <a:prstGeom prst="rect">
            <a:avLst/>
          </a:prstGeom>
        </p:spPr>
        <p:txBody>
          <a:bodyPr spcFirstLastPara="1" wrap="square" lIns="91425" tIns="91425" rIns="91425" bIns="91425" anchor="ctr" anchorCtr="0">
            <a:noAutofit/>
          </a:bodyPr>
          <a:lstStyle>
            <a:lvl1pPr lvl="0">
              <a:lnSpc>
                <a:spcPct val="115000"/>
              </a:lnSpc>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1" name="Google Shape;11;p2"/>
          <p:cNvSpPr txBox="1">
            <a:spLocks noGrp="1"/>
          </p:cNvSpPr>
          <p:nvPr>
            <p:ph type="subTitle" idx="1"/>
          </p:nvPr>
        </p:nvSpPr>
        <p:spPr>
          <a:xfrm>
            <a:off x="1009350" y="3556450"/>
            <a:ext cx="4783800" cy="4470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57"/>
        <p:cNvGrpSpPr/>
        <p:nvPr/>
      </p:nvGrpSpPr>
      <p:grpSpPr>
        <a:xfrm>
          <a:off x="0" y="0"/>
          <a:ext cx="0" cy="0"/>
          <a:chOff x="0" y="0"/>
          <a:chExt cx="0" cy="0"/>
        </a:xfrm>
      </p:grpSpPr>
      <p:sp>
        <p:nvSpPr>
          <p:cNvPr id="58" name="Google Shape;58;p11"/>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1"/>
          <p:cNvSpPr txBox="1">
            <a:spLocks noGrp="1"/>
          </p:cNvSpPr>
          <p:nvPr>
            <p:ph type="title" hasCustomPrompt="1"/>
          </p:nvPr>
        </p:nvSpPr>
        <p:spPr>
          <a:xfrm>
            <a:off x="994200" y="1505850"/>
            <a:ext cx="7155600" cy="13323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60" name="Google Shape;60;p11"/>
          <p:cNvSpPr txBox="1">
            <a:spLocks noGrp="1"/>
          </p:cNvSpPr>
          <p:nvPr>
            <p:ph type="subTitle" idx="1"/>
          </p:nvPr>
        </p:nvSpPr>
        <p:spPr>
          <a:xfrm>
            <a:off x="994200" y="2838150"/>
            <a:ext cx="4774200" cy="79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242841"/>
        </a:solidFill>
        <a:effectLst/>
      </p:bgPr>
    </p:bg>
    <p:spTree>
      <p:nvGrpSpPr>
        <p:cNvPr id="1" name="Shape 12"/>
        <p:cNvGrpSpPr/>
        <p:nvPr/>
      </p:nvGrpSpPr>
      <p:grpSpPr>
        <a:xfrm>
          <a:off x="0" y="0"/>
          <a:ext cx="0" cy="0"/>
          <a:chOff x="0" y="0"/>
          <a:chExt cx="0" cy="0"/>
        </a:xfrm>
      </p:grpSpPr>
      <p:sp>
        <p:nvSpPr>
          <p:cNvPr id="13" name="Google Shape;13;p3"/>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p:nvPr/>
        </p:nvSpPr>
        <p:spPr>
          <a:xfrm rot="-5400000" flipH="1">
            <a:off x="-1114550" y="743900"/>
            <a:ext cx="3655500" cy="3655500"/>
          </a:xfrm>
          <a:prstGeom prst="pie">
            <a:avLst>
              <a:gd name="adj1" fmla="val 0"/>
              <a:gd name="adj2" fmla="val 10800087"/>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txBox="1">
            <a:spLocks noGrp="1"/>
          </p:cNvSpPr>
          <p:nvPr>
            <p:ph type="title"/>
          </p:nvPr>
        </p:nvSpPr>
        <p:spPr>
          <a:xfrm>
            <a:off x="2971613" y="1574875"/>
            <a:ext cx="5351100" cy="16659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6" name="Google Shape;16;p3"/>
          <p:cNvSpPr txBox="1">
            <a:spLocks noGrp="1"/>
          </p:cNvSpPr>
          <p:nvPr>
            <p:ph type="title" idx="2" hasCustomPrompt="1"/>
          </p:nvPr>
        </p:nvSpPr>
        <p:spPr>
          <a:xfrm>
            <a:off x="821288" y="1574875"/>
            <a:ext cx="2150400" cy="1665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72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r>
              <a:t>xx%</a:t>
            </a:r>
          </a:p>
        </p:txBody>
      </p:sp>
      <p:sp>
        <p:nvSpPr>
          <p:cNvPr id="17" name="Google Shape;17;p3"/>
          <p:cNvSpPr txBox="1">
            <a:spLocks noGrp="1"/>
          </p:cNvSpPr>
          <p:nvPr>
            <p:ph type="subTitle" idx="1"/>
          </p:nvPr>
        </p:nvSpPr>
        <p:spPr>
          <a:xfrm>
            <a:off x="2971613" y="3240775"/>
            <a:ext cx="5351100" cy="44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rgbClr val="242841"/>
        </a:solidFill>
        <a:effectLst/>
      </p:bgPr>
    </p:bg>
    <p:spTree>
      <p:nvGrpSpPr>
        <p:cNvPr id="1" name="Shape 18"/>
        <p:cNvGrpSpPr/>
        <p:nvPr/>
      </p:nvGrpSpPr>
      <p:grpSpPr>
        <a:xfrm>
          <a:off x="0" y="0"/>
          <a:ext cx="0" cy="0"/>
          <a:chOff x="0" y="0"/>
          <a:chExt cx="0" cy="0"/>
        </a:xfrm>
      </p:grpSpPr>
      <p:grpSp>
        <p:nvGrpSpPr>
          <p:cNvPr id="19" name="Google Shape;19;p4"/>
          <p:cNvGrpSpPr/>
          <p:nvPr/>
        </p:nvGrpSpPr>
        <p:grpSpPr>
          <a:xfrm>
            <a:off x="713225" y="539500"/>
            <a:ext cx="7717500" cy="4064400"/>
            <a:chOff x="713225" y="539500"/>
            <a:chExt cx="7717500" cy="4064400"/>
          </a:xfrm>
        </p:grpSpPr>
        <p:sp>
          <p:nvSpPr>
            <p:cNvPr id="20" name="Google Shape;20;p4"/>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21;p4"/>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grpSp>
      <p:sp>
        <p:nvSpPr>
          <p:cNvPr id="22" name="Google Shape;22;p4"/>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3" name="Google Shape;23;p4"/>
          <p:cNvSpPr txBox="1">
            <a:spLocks noGrp="1"/>
          </p:cNvSpPr>
          <p:nvPr>
            <p:ph type="body" idx="1"/>
          </p:nvPr>
        </p:nvSpPr>
        <p:spPr>
          <a:xfrm>
            <a:off x="865650" y="1154750"/>
            <a:ext cx="5424900" cy="3357000"/>
          </a:xfrm>
          <a:prstGeom prst="rect">
            <a:avLst/>
          </a:prstGeom>
        </p:spPr>
        <p:txBody>
          <a:bodyPr spcFirstLastPara="1" wrap="square" lIns="91425" tIns="91425" rIns="91425" bIns="91425" anchor="ctr" anchorCtr="0">
            <a:noAutofit/>
          </a:bodyPr>
          <a:lstStyle>
            <a:lvl1pPr marL="457200" lvl="0" indent="-317500">
              <a:lnSpc>
                <a:spcPct val="100000"/>
              </a:lnSpc>
              <a:spcBef>
                <a:spcPts val="0"/>
              </a:spcBef>
              <a:spcAft>
                <a:spcPts val="0"/>
              </a:spcAft>
              <a:buClr>
                <a:srgbClr val="06816F"/>
              </a:buClr>
              <a:buSzPts val="1400"/>
              <a:buFont typeface="Barlow"/>
              <a:buChar char="●"/>
              <a:defRPr sz="1400">
                <a:solidFill>
                  <a:schemeClr val="lt1"/>
                </a:solidFill>
              </a:defRPr>
            </a:lvl1pPr>
            <a:lvl2pPr marL="914400" lvl="1" indent="-317500">
              <a:lnSpc>
                <a:spcPct val="100000"/>
              </a:lnSpc>
              <a:spcBef>
                <a:spcPts val="0"/>
              </a:spcBef>
              <a:spcAft>
                <a:spcPts val="0"/>
              </a:spcAft>
              <a:buClr>
                <a:srgbClr val="06816F"/>
              </a:buClr>
              <a:buSzPts val="1400"/>
              <a:buFont typeface="Barlow Light"/>
              <a:buChar char="●"/>
              <a:defRPr>
                <a:solidFill>
                  <a:schemeClr val="lt1"/>
                </a:solidFill>
              </a:defRPr>
            </a:lvl2pPr>
            <a:lvl3pPr marL="1371600" lvl="2" indent="-317500">
              <a:spcBef>
                <a:spcPts val="0"/>
              </a:spcBef>
              <a:spcAft>
                <a:spcPts val="0"/>
              </a:spcAft>
              <a:buClr>
                <a:srgbClr val="025554"/>
              </a:buClr>
              <a:buSzPts val="1400"/>
              <a:buFont typeface="Roboto Condensed Light"/>
              <a:buChar char="■"/>
              <a:defRPr>
                <a:solidFill>
                  <a:schemeClr val="lt1"/>
                </a:solidFill>
              </a:defRPr>
            </a:lvl3pPr>
            <a:lvl4pPr marL="1828800" lvl="3" indent="-317500">
              <a:spcBef>
                <a:spcPts val="0"/>
              </a:spcBef>
              <a:spcAft>
                <a:spcPts val="0"/>
              </a:spcAft>
              <a:buClr>
                <a:srgbClr val="025554"/>
              </a:buClr>
              <a:buSzPts val="1400"/>
              <a:buFont typeface="Roboto Condensed Light"/>
              <a:buChar char="●"/>
              <a:defRPr>
                <a:solidFill>
                  <a:schemeClr val="lt1"/>
                </a:solidFill>
              </a:defRPr>
            </a:lvl4pPr>
            <a:lvl5pPr marL="2286000" lvl="4" indent="-317500">
              <a:spcBef>
                <a:spcPts val="0"/>
              </a:spcBef>
              <a:spcAft>
                <a:spcPts val="0"/>
              </a:spcAft>
              <a:buClr>
                <a:srgbClr val="025554"/>
              </a:buClr>
              <a:buSzPts val="1400"/>
              <a:buFont typeface="Roboto Condensed Light"/>
              <a:buChar char="○"/>
              <a:defRPr>
                <a:solidFill>
                  <a:schemeClr val="lt1"/>
                </a:solidFill>
              </a:defRPr>
            </a:lvl5pPr>
            <a:lvl6pPr marL="2743200" lvl="5" indent="-317500">
              <a:spcBef>
                <a:spcPts val="0"/>
              </a:spcBef>
              <a:spcAft>
                <a:spcPts val="0"/>
              </a:spcAft>
              <a:buClr>
                <a:srgbClr val="025554"/>
              </a:buClr>
              <a:buSzPts val="1400"/>
              <a:buFont typeface="Roboto Condensed Light"/>
              <a:buChar char="■"/>
              <a:defRPr>
                <a:solidFill>
                  <a:schemeClr val="lt1"/>
                </a:solidFill>
              </a:defRPr>
            </a:lvl6pPr>
            <a:lvl7pPr marL="3200400" lvl="6" indent="-317500">
              <a:spcBef>
                <a:spcPts val="0"/>
              </a:spcBef>
              <a:spcAft>
                <a:spcPts val="0"/>
              </a:spcAft>
              <a:buClr>
                <a:srgbClr val="025554"/>
              </a:buClr>
              <a:buSzPts val="1400"/>
              <a:buFont typeface="Roboto Condensed Light"/>
              <a:buChar char="●"/>
              <a:defRPr>
                <a:solidFill>
                  <a:schemeClr val="lt1"/>
                </a:solidFill>
              </a:defRPr>
            </a:lvl7pPr>
            <a:lvl8pPr marL="3657600" lvl="7" indent="-317500">
              <a:spcBef>
                <a:spcPts val="0"/>
              </a:spcBef>
              <a:spcAft>
                <a:spcPts val="0"/>
              </a:spcAft>
              <a:buClr>
                <a:srgbClr val="025554"/>
              </a:buClr>
              <a:buSzPts val="1400"/>
              <a:buFont typeface="Roboto Condensed Light"/>
              <a:buChar char="○"/>
              <a:defRPr>
                <a:solidFill>
                  <a:schemeClr val="lt1"/>
                </a:solidFill>
              </a:defRPr>
            </a:lvl8pPr>
            <a:lvl9pPr marL="4114800" lvl="8" indent="-317500">
              <a:spcBef>
                <a:spcPts val="0"/>
              </a:spcBef>
              <a:spcAft>
                <a:spcPts val="0"/>
              </a:spcAft>
              <a:buClr>
                <a:srgbClr val="025554"/>
              </a:buClr>
              <a:buSzPts val="1400"/>
              <a:buFont typeface="Roboto Condensed Light"/>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rgbClr val="242841"/>
        </a:solidFill>
        <a:effectLst/>
      </p:bgPr>
    </p:bg>
    <p:spTree>
      <p:nvGrpSpPr>
        <p:cNvPr id="1" name="Shape 24"/>
        <p:cNvGrpSpPr/>
        <p:nvPr/>
      </p:nvGrpSpPr>
      <p:grpSpPr>
        <a:xfrm>
          <a:off x="0" y="0"/>
          <a:ext cx="0" cy="0"/>
          <a:chOff x="0" y="0"/>
          <a:chExt cx="0" cy="0"/>
        </a:xfrm>
      </p:grpSpPr>
      <p:grpSp>
        <p:nvGrpSpPr>
          <p:cNvPr id="25" name="Google Shape;25;p5"/>
          <p:cNvGrpSpPr/>
          <p:nvPr/>
        </p:nvGrpSpPr>
        <p:grpSpPr>
          <a:xfrm>
            <a:off x="713225" y="539500"/>
            <a:ext cx="7717500" cy="4064400"/>
            <a:chOff x="713225" y="539500"/>
            <a:chExt cx="7717500" cy="4064400"/>
          </a:xfrm>
        </p:grpSpPr>
        <p:sp>
          <p:nvSpPr>
            <p:cNvPr id="26" name="Google Shape;26;p5"/>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 name="Google Shape;27;p5"/>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grpSp>
      <p:sp>
        <p:nvSpPr>
          <p:cNvPr id="28" name="Google Shape;28;p5"/>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9" name="Google Shape;29;p5"/>
          <p:cNvSpPr txBox="1">
            <a:spLocks noGrp="1"/>
          </p:cNvSpPr>
          <p:nvPr>
            <p:ph type="subTitle" idx="1"/>
          </p:nvPr>
        </p:nvSpPr>
        <p:spPr>
          <a:xfrm>
            <a:off x="1425525" y="3298725"/>
            <a:ext cx="2384700" cy="1014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30" name="Google Shape;30;p5"/>
          <p:cNvSpPr txBox="1">
            <a:spLocks noGrp="1"/>
          </p:cNvSpPr>
          <p:nvPr>
            <p:ph type="subTitle" idx="2"/>
          </p:nvPr>
        </p:nvSpPr>
        <p:spPr>
          <a:xfrm>
            <a:off x="1425525" y="2867137"/>
            <a:ext cx="2384700" cy="43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 name="Google Shape;31;p5"/>
          <p:cNvSpPr txBox="1">
            <a:spLocks noGrp="1"/>
          </p:cNvSpPr>
          <p:nvPr>
            <p:ph type="subTitle" idx="3"/>
          </p:nvPr>
        </p:nvSpPr>
        <p:spPr>
          <a:xfrm>
            <a:off x="5333725" y="3288525"/>
            <a:ext cx="2384700" cy="1014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32" name="Google Shape;32;p5"/>
          <p:cNvSpPr txBox="1">
            <a:spLocks noGrp="1"/>
          </p:cNvSpPr>
          <p:nvPr>
            <p:ph type="subTitle" idx="4"/>
          </p:nvPr>
        </p:nvSpPr>
        <p:spPr>
          <a:xfrm>
            <a:off x="5333725" y="2858650"/>
            <a:ext cx="2384700" cy="43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1"/>
        </a:solidFill>
        <a:effectLst/>
      </p:bgPr>
    </p:bg>
    <p:spTree>
      <p:nvGrpSpPr>
        <p:cNvPr id="1" name="Shape 33"/>
        <p:cNvGrpSpPr/>
        <p:nvPr/>
      </p:nvGrpSpPr>
      <p:grpSpPr>
        <a:xfrm>
          <a:off x="0" y="0"/>
          <a:ext cx="0" cy="0"/>
          <a:chOff x="0" y="0"/>
          <a:chExt cx="0" cy="0"/>
        </a:xfrm>
      </p:grpSpPr>
      <p:grpSp>
        <p:nvGrpSpPr>
          <p:cNvPr id="34" name="Google Shape;34;p6"/>
          <p:cNvGrpSpPr/>
          <p:nvPr/>
        </p:nvGrpSpPr>
        <p:grpSpPr>
          <a:xfrm>
            <a:off x="713225" y="539500"/>
            <a:ext cx="7717500" cy="4064400"/>
            <a:chOff x="713225" y="539500"/>
            <a:chExt cx="7717500" cy="4064400"/>
          </a:xfrm>
        </p:grpSpPr>
        <p:sp>
          <p:nvSpPr>
            <p:cNvPr id="35" name="Google Shape;35;p6"/>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 name="Google Shape;36;p6"/>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grpSp>
      <p:sp>
        <p:nvSpPr>
          <p:cNvPr id="37" name="Google Shape;37;p6"/>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rgbClr val="242841"/>
        </a:solidFill>
        <a:effectLst/>
      </p:bgPr>
    </p:bg>
    <p:spTree>
      <p:nvGrpSpPr>
        <p:cNvPr id="1" name="Shape 38"/>
        <p:cNvGrpSpPr/>
        <p:nvPr/>
      </p:nvGrpSpPr>
      <p:grpSpPr>
        <a:xfrm>
          <a:off x="0" y="0"/>
          <a:ext cx="0" cy="0"/>
          <a:chOff x="0" y="0"/>
          <a:chExt cx="0" cy="0"/>
        </a:xfrm>
      </p:grpSpPr>
      <p:grpSp>
        <p:nvGrpSpPr>
          <p:cNvPr id="39" name="Google Shape;39;p7"/>
          <p:cNvGrpSpPr/>
          <p:nvPr/>
        </p:nvGrpSpPr>
        <p:grpSpPr>
          <a:xfrm>
            <a:off x="713225" y="539500"/>
            <a:ext cx="7717500" cy="4064400"/>
            <a:chOff x="713225" y="539500"/>
            <a:chExt cx="7717500" cy="4064400"/>
          </a:xfrm>
        </p:grpSpPr>
        <p:cxnSp>
          <p:nvCxnSpPr>
            <p:cNvPr id="40" name="Google Shape;40;p7"/>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sp>
          <p:nvSpPr>
            <p:cNvPr id="41" name="Google Shape;41;p7"/>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Google Shape;42;p7"/>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7"/>
          <p:cNvSpPr txBox="1">
            <a:spLocks noGrp="1"/>
          </p:cNvSpPr>
          <p:nvPr>
            <p:ph type="subTitle" idx="1"/>
          </p:nvPr>
        </p:nvSpPr>
        <p:spPr>
          <a:xfrm>
            <a:off x="2105700" y="1543900"/>
            <a:ext cx="4932600" cy="255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solidFill>
                  <a:schemeClr val="lt1"/>
                </a:solidFill>
              </a:defRPr>
            </a:lvl1pPr>
            <a:lvl2pPr lvl="1" rtl="0">
              <a:lnSpc>
                <a:spcPct val="100000"/>
              </a:lnSpc>
              <a:spcBef>
                <a:spcPts val="0"/>
              </a:spcBef>
              <a:spcAft>
                <a:spcPts val="0"/>
              </a:spcAft>
              <a:buClr>
                <a:schemeClr val="lt1"/>
              </a:buClr>
              <a:buSzPts val="1400"/>
              <a:buChar char="○"/>
              <a:defRPr>
                <a:solidFill>
                  <a:schemeClr val="lt1"/>
                </a:solidFill>
              </a:defRPr>
            </a:lvl2pPr>
            <a:lvl3pPr lvl="2" rtl="0">
              <a:lnSpc>
                <a:spcPct val="100000"/>
              </a:lnSpc>
              <a:spcBef>
                <a:spcPts val="0"/>
              </a:spcBef>
              <a:spcAft>
                <a:spcPts val="0"/>
              </a:spcAft>
              <a:buClr>
                <a:schemeClr val="lt1"/>
              </a:buClr>
              <a:buSzPts val="1400"/>
              <a:buChar char="■"/>
              <a:defRPr>
                <a:solidFill>
                  <a:schemeClr val="lt1"/>
                </a:solidFill>
              </a:defRPr>
            </a:lvl3pPr>
            <a:lvl4pPr lvl="3" rtl="0">
              <a:lnSpc>
                <a:spcPct val="100000"/>
              </a:lnSpc>
              <a:spcBef>
                <a:spcPts val="0"/>
              </a:spcBef>
              <a:spcAft>
                <a:spcPts val="0"/>
              </a:spcAft>
              <a:buClr>
                <a:schemeClr val="lt1"/>
              </a:buClr>
              <a:buSzPts val="1400"/>
              <a:buChar char="●"/>
              <a:defRPr>
                <a:solidFill>
                  <a:schemeClr val="lt1"/>
                </a:solidFill>
              </a:defRPr>
            </a:lvl4pPr>
            <a:lvl5pPr lvl="4" rtl="0">
              <a:lnSpc>
                <a:spcPct val="100000"/>
              </a:lnSpc>
              <a:spcBef>
                <a:spcPts val="0"/>
              </a:spcBef>
              <a:spcAft>
                <a:spcPts val="0"/>
              </a:spcAft>
              <a:buClr>
                <a:schemeClr val="lt1"/>
              </a:buClr>
              <a:buSzPts val="1400"/>
              <a:buChar char="○"/>
              <a:defRPr>
                <a:solidFill>
                  <a:schemeClr val="lt1"/>
                </a:solidFill>
              </a:defRPr>
            </a:lvl5pPr>
            <a:lvl6pPr lvl="5" rtl="0">
              <a:lnSpc>
                <a:spcPct val="100000"/>
              </a:lnSpc>
              <a:spcBef>
                <a:spcPts val="0"/>
              </a:spcBef>
              <a:spcAft>
                <a:spcPts val="0"/>
              </a:spcAft>
              <a:buClr>
                <a:schemeClr val="lt1"/>
              </a:buClr>
              <a:buSzPts val="1400"/>
              <a:buChar char="■"/>
              <a:defRPr>
                <a:solidFill>
                  <a:schemeClr val="lt1"/>
                </a:solidFill>
              </a:defRPr>
            </a:lvl6pPr>
            <a:lvl7pPr lvl="6" rtl="0">
              <a:lnSpc>
                <a:spcPct val="100000"/>
              </a:lnSpc>
              <a:spcBef>
                <a:spcPts val="0"/>
              </a:spcBef>
              <a:spcAft>
                <a:spcPts val="0"/>
              </a:spcAft>
              <a:buClr>
                <a:schemeClr val="lt1"/>
              </a:buClr>
              <a:buSzPts val="1400"/>
              <a:buChar char="●"/>
              <a:defRPr>
                <a:solidFill>
                  <a:schemeClr val="lt1"/>
                </a:solidFill>
              </a:defRPr>
            </a:lvl7pPr>
            <a:lvl8pPr lvl="7" rtl="0">
              <a:lnSpc>
                <a:spcPct val="100000"/>
              </a:lnSpc>
              <a:spcBef>
                <a:spcPts val="0"/>
              </a:spcBef>
              <a:spcAft>
                <a:spcPts val="0"/>
              </a:spcAft>
              <a:buClr>
                <a:schemeClr val="lt1"/>
              </a:buClr>
              <a:buSzPts val="1400"/>
              <a:buChar char="○"/>
              <a:defRPr>
                <a:solidFill>
                  <a:schemeClr val="lt1"/>
                </a:solidFill>
              </a:defRPr>
            </a:lvl8pPr>
            <a:lvl9pPr lvl="8" rtl="0">
              <a:lnSpc>
                <a:spcPct val="100000"/>
              </a:lnSpc>
              <a:spcBef>
                <a:spcPts val="0"/>
              </a:spcBef>
              <a:spcAft>
                <a:spcPts val="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44"/>
        <p:cNvGrpSpPr/>
        <p:nvPr/>
      </p:nvGrpSpPr>
      <p:grpSpPr>
        <a:xfrm>
          <a:off x="0" y="0"/>
          <a:ext cx="0" cy="0"/>
          <a:chOff x="0" y="0"/>
          <a:chExt cx="0" cy="0"/>
        </a:xfrm>
      </p:grpSpPr>
      <p:sp>
        <p:nvSpPr>
          <p:cNvPr id="45" name="Google Shape;45;p8"/>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8"/>
          <p:cNvSpPr txBox="1">
            <a:spLocks noGrp="1"/>
          </p:cNvSpPr>
          <p:nvPr>
            <p:ph type="title"/>
          </p:nvPr>
        </p:nvSpPr>
        <p:spPr>
          <a:xfrm>
            <a:off x="1388100" y="1392600"/>
            <a:ext cx="6367800" cy="2358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47"/>
        <p:cNvGrpSpPr/>
        <p:nvPr/>
      </p:nvGrpSpPr>
      <p:grpSpPr>
        <a:xfrm>
          <a:off x="0" y="0"/>
          <a:ext cx="0" cy="0"/>
          <a:chOff x="0" y="0"/>
          <a:chExt cx="0" cy="0"/>
        </a:xfrm>
      </p:grpSpPr>
      <p:grpSp>
        <p:nvGrpSpPr>
          <p:cNvPr id="48" name="Google Shape;48;p9"/>
          <p:cNvGrpSpPr/>
          <p:nvPr/>
        </p:nvGrpSpPr>
        <p:grpSpPr>
          <a:xfrm>
            <a:off x="713225" y="539500"/>
            <a:ext cx="7717500" cy="4064400"/>
            <a:chOff x="713225" y="539500"/>
            <a:chExt cx="7717500" cy="4064400"/>
          </a:xfrm>
        </p:grpSpPr>
        <p:cxnSp>
          <p:nvCxnSpPr>
            <p:cNvPr id="49" name="Google Shape;49;p9"/>
            <p:cNvCxnSpPr/>
            <p:nvPr/>
          </p:nvCxnSpPr>
          <p:spPr>
            <a:xfrm>
              <a:off x="734825" y="1102075"/>
              <a:ext cx="7674300" cy="0"/>
            </a:xfrm>
            <a:prstGeom prst="straightConnector1">
              <a:avLst/>
            </a:prstGeom>
            <a:noFill/>
            <a:ln w="38100" cap="flat" cmpd="sng">
              <a:solidFill>
                <a:srgbClr val="E95E24"/>
              </a:solidFill>
              <a:prstDash val="solid"/>
              <a:round/>
              <a:headEnd type="none" w="med" len="med"/>
              <a:tailEnd type="none" w="med" len="med"/>
            </a:ln>
          </p:spPr>
        </p:cxnSp>
        <p:sp>
          <p:nvSpPr>
            <p:cNvPr id="50" name="Google Shape;50;p9"/>
            <p:cNvSpPr/>
            <p:nvPr/>
          </p:nvSpPr>
          <p:spPr>
            <a:xfrm>
              <a:off x="713225" y="539500"/>
              <a:ext cx="7717500" cy="40644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 name="Google Shape;51;p9"/>
            <p:cNvCxnSpPr/>
            <p:nvPr/>
          </p:nvCxnSpPr>
          <p:spPr>
            <a:xfrm rot="10800000">
              <a:off x="4876775" y="1096300"/>
              <a:ext cx="0" cy="3507600"/>
            </a:xfrm>
            <a:prstGeom prst="straightConnector1">
              <a:avLst/>
            </a:prstGeom>
            <a:noFill/>
            <a:ln w="38100" cap="flat" cmpd="sng">
              <a:solidFill>
                <a:srgbClr val="E95E24"/>
              </a:solidFill>
              <a:prstDash val="solid"/>
              <a:round/>
              <a:headEnd type="none" w="med" len="med"/>
              <a:tailEnd type="none" w="med" len="med"/>
            </a:ln>
          </p:spPr>
        </p:cxnSp>
      </p:grpSp>
      <p:sp>
        <p:nvSpPr>
          <p:cNvPr id="52" name="Google Shape;52;p9"/>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53" name="Google Shape;53;p9"/>
          <p:cNvSpPr txBox="1">
            <a:spLocks noGrp="1"/>
          </p:cNvSpPr>
          <p:nvPr>
            <p:ph type="subTitle" idx="1"/>
          </p:nvPr>
        </p:nvSpPr>
        <p:spPr>
          <a:xfrm>
            <a:off x="1312950" y="2327975"/>
            <a:ext cx="2973000" cy="130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54" name="Google Shape;54;p9"/>
          <p:cNvSpPr txBox="1">
            <a:spLocks noGrp="1"/>
          </p:cNvSpPr>
          <p:nvPr>
            <p:ph type="subTitle" idx="2"/>
          </p:nvPr>
        </p:nvSpPr>
        <p:spPr>
          <a:xfrm>
            <a:off x="1312950" y="1809275"/>
            <a:ext cx="2973000" cy="51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800"/>
              <a:buFont typeface="Alfa Slab One"/>
              <a:buNone/>
              <a:defRPr>
                <a:solidFill>
                  <a:schemeClr val="lt1"/>
                </a:solidFill>
                <a:latin typeface="Alfa Slab One"/>
                <a:ea typeface="Alfa Slab One"/>
                <a:cs typeface="Alfa Slab One"/>
                <a:sym typeface="Alfa Slab 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1"/>
        </a:solidFill>
        <a:effectLst/>
      </p:bgPr>
    </p:bg>
    <p:spTree>
      <p:nvGrpSpPr>
        <p:cNvPr id="1" name="Shape 55"/>
        <p:cNvGrpSpPr/>
        <p:nvPr/>
      </p:nvGrpSpPr>
      <p:grpSpPr>
        <a:xfrm>
          <a:off x="0" y="0"/>
          <a:ext cx="0" cy="0"/>
          <a:chOff x="0" y="0"/>
          <a:chExt cx="0" cy="0"/>
        </a:xfrm>
      </p:grpSpPr>
      <p:sp>
        <p:nvSpPr>
          <p:cNvPr id="56" name="Google Shape;56;p10"/>
          <p:cNvSpPr txBox="1">
            <a:spLocks noGrp="1"/>
          </p:cNvSpPr>
          <p:nvPr>
            <p:ph type="title"/>
          </p:nvPr>
        </p:nvSpPr>
        <p:spPr>
          <a:xfrm>
            <a:off x="713225" y="3176300"/>
            <a:ext cx="6367800" cy="1427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50" y="539525"/>
            <a:ext cx="77175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800"/>
              <a:buFont typeface="Alfa Slab One"/>
              <a:buNone/>
              <a:defRPr sz="2800">
                <a:solidFill>
                  <a:schemeClr val="lt1"/>
                </a:solidFill>
                <a:latin typeface="Alfa Slab One"/>
                <a:ea typeface="Alfa Slab One"/>
                <a:cs typeface="Alfa Slab One"/>
                <a:sym typeface="Alfa Slab One"/>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713250" y="1246975"/>
            <a:ext cx="7717500" cy="3357000"/>
          </a:xfrm>
          <a:prstGeom prst="rect">
            <a:avLst/>
          </a:prstGeom>
          <a:noFill/>
          <a:ln>
            <a:noFill/>
          </a:ln>
        </p:spPr>
        <p:txBody>
          <a:bodyPr spcFirstLastPara="1" wrap="square" lIns="91425" tIns="91425" rIns="91425" bIns="91425" anchor="ctr" anchorCtr="0">
            <a:noAutofit/>
          </a:bodyPr>
          <a:lstStyle>
            <a:lvl1pPr marL="457200" lvl="0" indent="-342900">
              <a:lnSpc>
                <a:spcPct val="115000"/>
              </a:lnSpc>
              <a:spcBef>
                <a:spcPts val="0"/>
              </a:spcBef>
              <a:spcAft>
                <a:spcPts val="0"/>
              </a:spcAft>
              <a:buClr>
                <a:schemeClr val="lt1"/>
              </a:buClr>
              <a:buSzPts val="1800"/>
              <a:buFont typeface="Roboto"/>
              <a:buChar char="●"/>
              <a:defRPr sz="1800">
                <a:solidFill>
                  <a:schemeClr val="lt1"/>
                </a:solidFill>
                <a:latin typeface="Roboto"/>
                <a:ea typeface="Roboto"/>
                <a:cs typeface="Roboto"/>
                <a:sym typeface="Roboto"/>
              </a:defRPr>
            </a:lvl1pPr>
            <a:lvl2pPr marL="914400" lvl="1" indent="-31750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2pPr>
            <a:lvl3pPr marL="1371600" lvl="2" indent="-31750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3pPr>
            <a:lvl4pPr marL="1828800" lvl="3" indent="-31750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4pPr>
            <a:lvl5pPr marL="2286000" lvl="4" indent="-31750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5pPr>
            <a:lvl6pPr marL="2743200" lvl="5" indent="-31750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6pPr>
            <a:lvl7pPr marL="3200400" lvl="6" indent="-31750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7pPr>
            <a:lvl8pPr marL="3657600" lvl="7" indent="-31750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8pPr>
            <a:lvl9pPr marL="4114800" lvl="8" indent="-31750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s://www.spotrac.com/nba/detroit-pistons/ausar-thompson-82200/#:~:text=Ausar%20Thompson%20signed%20a%204,dead%20cap%20value%20of%20%247%2C977%2C480.&amp;text=Likely%20Incent." TargetMode="External"/><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hyperlink" Target="https://www.spotrac.com/nba/new-orleans-pelicans/herb-jones-74142/#:~:text=Herb%20Jones%20signed%20a%204,dead%20cap%20value%20of%20%2412%2C015%2C150." TargetMode="External"/><Relationship Id="rId4" Type="http://schemas.openxmlformats.org/officeDocument/2006/relationships/hyperlink" Target="https://www.spotrac.com/nba/philadelphia-76ers/joel-embiid-15355/#:~:text=Joel%20Embiid%20signed%20a%204,dead%20cap%20value%20of%20%2447%2C607%2C350.&amp;text=Likely%20Incent."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992100" y="1025350"/>
            <a:ext cx="4783800" cy="237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dirty="0"/>
              <a:t>Current</a:t>
            </a:r>
            <a:endParaRPr sz="3800" dirty="0"/>
          </a:p>
          <a:p>
            <a:pPr marL="0" lvl="0" indent="0" algn="l" rtl="0">
              <a:spcBef>
                <a:spcPts val="0"/>
              </a:spcBef>
              <a:spcAft>
                <a:spcPts val="0"/>
              </a:spcAft>
              <a:buNone/>
            </a:pPr>
            <a:r>
              <a:rPr lang="en" sz="4600" dirty="0"/>
              <a:t>TOP 100 </a:t>
            </a:r>
            <a:endParaRPr sz="4600" dirty="0"/>
          </a:p>
          <a:p>
            <a:pPr marL="0" lvl="0" indent="0" algn="l" rtl="0">
              <a:spcBef>
                <a:spcPts val="0"/>
              </a:spcBef>
              <a:spcAft>
                <a:spcPts val="0"/>
              </a:spcAft>
              <a:buNone/>
            </a:pPr>
            <a:r>
              <a:rPr lang="en" sz="3100" dirty="0">
                <a:solidFill>
                  <a:schemeClr val="accent4"/>
                </a:solidFill>
              </a:rPr>
              <a:t>NBA Player</a:t>
            </a:r>
            <a:endParaRPr sz="3100" dirty="0">
              <a:solidFill>
                <a:schemeClr val="accent4"/>
              </a:solidFill>
            </a:endParaRPr>
          </a:p>
          <a:p>
            <a:pPr marL="0" lvl="0" indent="0" algn="l" rtl="0">
              <a:spcBef>
                <a:spcPts val="0"/>
              </a:spcBef>
              <a:spcAft>
                <a:spcPts val="0"/>
              </a:spcAft>
              <a:buNone/>
            </a:pPr>
            <a:r>
              <a:rPr lang="en" sz="3900" dirty="0">
                <a:solidFill>
                  <a:schemeClr val="accent2"/>
                </a:solidFill>
              </a:rPr>
              <a:t>Visualizations</a:t>
            </a:r>
            <a:endParaRPr sz="3900" dirty="0">
              <a:solidFill>
                <a:schemeClr val="accent2"/>
              </a:solidFill>
            </a:endParaRPr>
          </a:p>
        </p:txBody>
      </p:sp>
      <p:grpSp>
        <p:nvGrpSpPr>
          <p:cNvPr id="68" name="Google Shape;68;p13"/>
          <p:cNvGrpSpPr/>
          <p:nvPr/>
        </p:nvGrpSpPr>
        <p:grpSpPr>
          <a:xfrm>
            <a:off x="6140188" y="2259275"/>
            <a:ext cx="624975" cy="624950"/>
            <a:chOff x="4259475" y="2709406"/>
            <a:chExt cx="624975" cy="624950"/>
          </a:xfrm>
        </p:grpSpPr>
        <p:sp>
          <p:nvSpPr>
            <p:cNvPr id="69" name="Google Shape;69;p13"/>
            <p:cNvSpPr/>
            <p:nvPr/>
          </p:nvSpPr>
          <p:spPr>
            <a:xfrm>
              <a:off x="4275975" y="2725906"/>
              <a:ext cx="591950" cy="592400"/>
            </a:xfrm>
            <a:custGeom>
              <a:avLst/>
              <a:gdLst/>
              <a:ahLst/>
              <a:cxnLst/>
              <a:rect l="l" t="t" r="r" b="b"/>
              <a:pathLst>
                <a:path w="23678" h="23696" extrusionOk="0">
                  <a:moveTo>
                    <a:pt x="11848" y="0"/>
                  </a:moveTo>
                  <a:cubicBezTo>
                    <a:pt x="5300" y="0"/>
                    <a:pt x="1" y="5300"/>
                    <a:pt x="1" y="11848"/>
                  </a:cubicBezTo>
                  <a:cubicBezTo>
                    <a:pt x="1" y="18378"/>
                    <a:pt x="5300" y="23695"/>
                    <a:pt x="11848" y="23695"/>
                  </a:cubicBezTo>
                  <a:cubicBezTo>
                    <a:pt x="18379" y="23695"/>
                    <a:pt x="23678" y="18378"/>
                    <a:pt x="23678" y="11848"/>
                  </a:cubicBezTo>
                  <a:cubicBezTo>
                    <a:pt x="23678" y="5300"/>
                    <a:pt x="18379" y="0"/>
                    <a:pt x="118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3"/>
            <p:cNvSpPr/>
            <p:nvPr/>
          </p:nvSpPr>
          <p:spPr>
            <a:xfrm>
              <a:off x="4259475" y="2709406"/>
              <a:ext cx="624975" cy="624950"/>
            </a:xfrm>
            <a:custGeom>
              <a:avLst/>
              <a:gdLst/>
              <a:ahLst/>
              <a:cxnLst/>
              <a:rect l="l" t="t" r="r" b="b"/>
              <a:pathLst>
                <a:path w="24999" h="24998" extrusionOk="0">
                  <a:moveTo>
                    <a:pt x="12508" y="1321"/>
                  </a:moveTo>
                  <a:cubicBezTo>
                    <a:pt x="14364" y="1321"/>
                    <a:pt x="16130" y="1785"/>
                    <a:pt x="17683" y="2587"/>
                  </a:cubicBezTo>
                  <a:cubicBezTo>
                    <a:pt x="16666" y="6852"/>
                    <a:pt x="14524" y="11045"/>
                    <a:pt x="12223" y="14631"/>
                  </a:cubicBezTo>
                  <a:cubicBezTo>
                    <a:pt x="11063" y="13650"/>
                    <a:pt x="10296" y="12098"/>
                    <a:pt x="9992" y="10117"/>
                  </a:cubicBezTo>
                  <a:cubicBezTo>
                    <a:pt x="9903" y="9510"/>
                    <a:pt x="9867" y="8904"/>
                    <a:pt x="9867" y="8261"/>
                  </a:cubicBezTo>
                  <a:cubicBezTo>
                    <a:pt x="9867" y="6067"/>
                    <a:pt x="10403" y="3694"/>
                    <a:pt x="11420" y="1392"/>
                  </a:cubicBezTo>
                  <a:cubicBezTo>
                    <a:pt x="11420" y="1392"/>
                    <a:pt x="11420" y="1374"/>
                    <a:pt x="11420" y="1374"/>
                  </a:cubicBezTo>
                  <a:cubicBezTo>
                    <a:pt x="11777" y="1338"/>
                    <a:pt x="12133" y="1321"/>
                    <a:pt x="12508" y="1321"/>
                  </a:cubicBezTo>
                  <a:close/>
                  <a:moveTo>
                    <a:pt x="18646" y="3158"/>
                  </a:moveTo>
                  <a:cubicBezTo>
                    <a:pt x="21073" y="4764"/>
                    <a:pt x="22839" y="7262"/>
                    <a:pt x="23446" y="10188"/>
                  </a:cubicBezTo>
                  <a:cubicBezTo>
                    <a:pt x="22322" y="11901"/>
                    <a:pt x="20948" y="13311"/>
                    <a:pt x="19449" y="14310"/>
                  </a:cubicBezTo>
                  <a:cubicBezTo>
                    <a:pt x="18038" y="15254"/>
                    <a:pt x="16620" y="15734"/>
                    <a:pt x="15313" y="15734"/>
                  </a:cubicBezTo>
                  <a:cubicBezTo>
                    <a:pt x="14620" y="15734"/>
                    <a:pt x="13959" y="15599"/>
                    <a:pt x="13347" y="15327"/>
                  </a:cubicBezTo>
                  <a:cubicBezTo>
                    <a:pt x="13258" y="15291"/>
                    <a:pt x="13186" y="15256"/>
                    <a:pt x="13097" y="15220"/>
                  </a:cubicBezTo>
                  <a:cubicBezTo>
                    <a:pt x="15434" y="11634"/>
                    <a:pt x="17575" y="7423"/>
                    <a:pt x="18646" y="3158"/>
                  </a:cubicBezTo>
                  <a:close/>
                  <a:moveTo>
                    <a:pt x="10171" y="1553"/>
                  </a:moveTo>
                  <a:cubicBezTo>
                    <a:pt x="8975" y="4514"/>
                    <a:pt x="8529" y="7601"/>
                    <a:pt x="8940" y="10278"/>
                  </a:cubicBezTo>
                  <a:cubicBezTo>
                    <a:pt x="9279" y="12579"/>
                    <a:pt x="10224" y="14399"/>
                    <a:pt x="11616" y="15523"/>
                  </a:cubicBezTo>
                  <a:cubicBezTo>
                    <a:pt x="11295" y="16005"/>
                    <a:pt x="10974" y="16451"/>
                    <a:pt x="10653" y="16897"/>
                  </a:cubicBezTo>
                  <a:cubicBezTo>
                    <a:pt x="8636" y="15541"/>
                    <a:pt x="7155" y="14060"/>
                    <a:pt x="6103" y="12758"/>
                  </a:cubicBezTo>
                  <a:cubicBezTo>
                    <a:pt x="4069" y="10206"/>
                    <a:pt x="3248" y="7797"/>
                    <a:pt x="2945" y="6673"/>
                  </a:cubicBezTo>
                  <a:cubicBezTo>
                    <a:pt x="4533" y="4104"/>
                    <a:pt x="7120" y="2213"/>
                    <a:pt x="10171" y="1553"/>
                  </a:cubicBezTo>
                  <a:close/>
                  <a:moveTo>
                    <a:pt x="2249" y="8047"/>
                  </a:moveTo>
                  <a:cubicBezTo>
                    <a:pt x="2713" y="9385"/>
                    <a:pt x="3605" y="11312"/>
                    <a:pt x="5228" y="13364"/>
                  </a:cubicBezTo>
                  <a:cubicBezTo>
                    <a:pt x="6549" y="15042"/>
                    <a:pt x="8155" y="16523"/>
                    <a:pt x="10010" y="17772"/>
                  </a:cubicBezTo>
                  <a:cubicBezTo>
                    <a:pt x="9707" y="18200"/>
                    <a:pt x="9386" y="18610"/>
                    <a:pt x="9082" y="18985"/>
                  </a:cubicBezTo>
                  <a:cubicBezTo>
                    <a:pt x="7976" y="18432"/>
                    <a:pt x="6656" y="17932"/>
                    <a:pt x="5103" y="17575"/>
                  </a:cubicBezTo>
                  <a:cubicBezTo>
                    <a:pt x="3962" y="17308"/>
                    <a:pt x="2998" y="17040"/>
                    <a:pt x="2159" y="16772"/>
                  </a:cubicBezTo>
                  <a:cubicBezTo>
                    <a:pt x="1606" y="15452"/>
                    <a:pt x="1303" y="14007"/>
                    <a:pt x="1303" y="12508"/>
                  </a:cubicBezTo>
                  <a:cubicBezTo>
                    <a:pt x="1303" y="10920"/>
                    <a:pt x="1642" y="9403"/>
                    <a:pt x="2249" y="8047"/>
                  </a:cubicBezTo>
                  <a:close/>
                  <a:moveTo>
                    <a:pt x="23660" y="11741"/>
                  </a:moveTo>
                  <a:cubicBezTo>
                    <a:pt x="23678" y="11991"/>
                    <a:pt x="23696" y="12258"/>
                    <a:pt x="23696" y="12508"/>
                  </a:cubicBezTo>
                  <a:cubicBezTo>
                    <a:pt x="23696" y="15809"/>
                    <a:pt x="22250" y="18771"/>
                    <a:pt x="19984" y="20823"/>
                  </a:cubicBezTo>
                  <a:cubicBezTo>
                    <a:pt x="16505" y="20002"/>
                    <a:pt x="13739" y="18806"/>
                    <a:pt x="11563" y="17486"/>
                  </a:cubicBezTo>
                  <a:cubicBezTo>
                    <a:pt x="11884" y="17040"/>
                    <a:pt x="12187" y="16594"/>
                    <a:pt x="12508" y="16112"/>
                  </a:cubicBezTo>
                  <a:cubicBezTo>
                    <a:pt x="12633" y="16184"/>
                    <a:pt x="12776" y="16255"/>
                    <a:pt x="12901" y="16308"/>
                  </a:cubicBezTo>
                  <a:cubicBezTo>
                    <a:pt x="13658" y="16646"/>
                    <a:pt x="14468" y="16813"/>
                    <a:pt x="15309" y="16813"/>
                  </a:cubicBezTo>
                  <a:cubicBezTo>
                    <a:pt x="16827" y="16813"/>
                    <a:pt x="18449" y="16270"/>
                    <a:pt x="20056" y="15202"/>
                  </a:cubicBezTo>
                  <a:cubicBezTo>
                    <a:pt x="21376" y="14328"/>
                    <a:pt x="22589" y="13150"/>
                    <a:pt x="23660" y="11741"/>
                  </a:cubicBezTo>
                  <a:close/>
                  <a:moveTo>
                    <a:pt x="2820" y="18093"/>
                  </a:moveTo>
                  <a:cubicBezTo>
                    <a:pt x="3426" y="18271"/>
                    <a:pt x="4104" y="18450"/>
                    <a:pt x="4854" y="18628"/>
                  </a:cubicBezTo>
                  <a:cubicBezTo>
                    <a:pt x="6228" y="18931"/>
                    <a:pt x="7387" y="19377"/>
                    <a:pt x="8387" y="19859"/>
                  </a:cubicBezTo>
                  <a:cubicBezTo>
                    <a:pt x="7726" y="20644"/>
                    <a:pt x="7102" y="21340"/>
                    <a:pt x="6531" y="21965"/>
                  </a:cubicBezTo>
                  <a:cubicBezTo>
                    <a:pt x="4996" y="20983"/>
                    <a:pt x="3712" y="19663"/>
                    <a:pt x="2820" y="18093"/>
                  </a:cubicBezTo>
                  <a:close/>
                  <a:moveTo>
                    <a:pt x="10920" y="18360"/>
                  </a:moveTo>
                  <a:cubicBezTo>
                    <a:pt x="11170" y="18521"/>
                    <a:pt x="11438" y="18681"/>
                    <a:pt x="11705" y="18842"/>
                  </a:cubicBezTo>
                  <a:cubicBezTo>
                    <a:pt x="13846" y="20038"/>
                    <a:pt x="16255" y="20983"/>
                    <a:pt x="18914" y="21661"/>
                  </a:cubicBezTo>
                  <a:cubicBezTo>
                    <a:pt x="17486" y="22660"/>
                    <a:pt x="15827" y="23338"/>
                    <a:pt x="14043" y="23588"/>
                  </a:cubicBezTo>
                  <a:lnTo>
                    <a:pt x="14168" y="23517"/>
                  </a:lnTo>
                  <a:cubicBezTo>
                    <a:pt x="14114" y="23392"/>
                    <a:pt x="12990" y="21304"/>
                    <a:pt x="10028" y="19520"/>
                  </a:cubicBezTo>
                  <a:cubicBezTo>
                    <a:pt x="10331" y="19145"/>
                    <a:pt x="10617" y="18753"/>
                    <a:pt x="10920" y="18360"/>
                  </a:cubicBezTo>
                  <a:close/>
                  <a:moveTo>
                    <a:pt x="9350" y="20377"/>
                  </a:moveTo>
                  <a:cubicBezTo>
                    <a:pt x="11473" y="21626"/>
                    <a:pt x="12580" y="23053"/>
                    <a:pt x="13008" y="23677"/>
                  </a:cubicBezTo>
                  <a:cubicBezTo>
                    <a:pt x="12847" y="23695"/>
                    <a:pt x="12669" y="23695"/>
                    <a:pt x="12508" y="23695"/>
                  </a:cubicBezTo>
                  <a:cubicBezTo>
                    <a:pt x="10706" y="23695"/>
                    <a:pt x="8993" y="23267"/>
                    <a:pt x="7494" y="22500"/>
                  </a:cubicBezTo>
                  <a:cubicBezTo>
                    <a:pt x="8065" y="21875"/>
                    <a:pt x="8690" y="21162"/>
                    <a:pt x="9350" y="20377"/>
                  </a:cubicBezTo>
                  <a:close/>
                  <a:moveTo>
                    <a:pt x="12508" y="0"/>
                  </a:moveTo>
                  <a:cubicBezTo>
                    <a:pt x="5603" y="0"/>
                    <a:pt x="0" y="5621"/>
                    <a:pt x="0" y="12508"/>
                  </a:cubicBezTo>
                  <a:cubicBezTo>
                    <a:pt x="0" y="19395"/>
                    <a:pt x="5603" y="24998"/>
                    <a:pt x="12508" y="24998"/>
                  </a:cubicBezTo>
                  <a:cubicBezTo>
                    <a:pt x="19395" y="24998"/>
                    <a:pt x="24998" y="19395"/>
                    <a:pt x="24998" y="12508"/>
                  </a:cubicBezTo>
                  <a:cubicBezTo>
                    <a:pt x="24998" y="5621"/>
                    <a:pt x="19395" y="0"/>
                    <a:pt x="125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13"/>
          <p:cNvGrpSpPr/>
          <p:nvPr/>
        </p:nvGrpSpPr>
        <p:grpSpPr>
          <a:xfrm>
            <a:off x="6148900" y="3178200"/>
            <a:ext cx="624975" cy="624950"/>
            <a:chOff x="5150900" y="2709406"/>
            <a:chExt cx="624975" cy="624950"/>
          </a:xfrm>
        </p:grpSpPr>
        <p:sp>
          <p:nvSpPr>
            <p:cNvPr id="72" name="Google Shape;72;p13"/>
            <p:cNvSpPr/>
            <p:nvPr/>
          </p:nvSpPr>
          <p:spPr>
            <a:xfrm rot="10800000" flipH="1">
              <a:off x="5167400" y="2725456"/>
              <a:ext cx="591950" cy="592400"/>
            </a:xfrm>
            <a:custGeom>
              <a:avLst/>
              <a:gdLst/>
              <a:ahLst/>
              <a:cxnLst/>
              <a:rect l="l" t="t" r="r" b="b"/>
              <a:pathLst>
                <a:path w="23678" h="23696" extrusionOk="0">
                  <a:moveTo>
                    <a:pt x="11848" y="0"/>
                  </a:moveTo>
                  <a:cubicBezTo>
                    <a:pt x="5300" y="0"/>
                    <a:pt x="1" y="5300"/>
                    <a:pt x="1" y="11848"/>
                  </a:cubicBezTo>
                  <a:cubicBezTo>
                    <a:pt x="1" y="18378"/>
                    <a:pt x="5300" y="23695"/>
                    <a:pt x="11848" y="23695"/>
                  </a:cubicBezTo>
                  <a:cubicBezTo>
                    <a:pt x="18379" y="23695"/>
                    <a:pt x="23678" y="18378"/>
                    <a:pt x="23678" y="11848"/>
                  </a:cubicBezTo>
                  <a:cubicBezTo>
                    <a:pt x="23678" y="5300"/>
                    <a:pt x="18379" y="0"/>
                    <a:pt x="118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p:nvPr/>
          </p:nvSpPr>
          <p:spPr>
            <a:xfrm rot="10800000" flipH="1">
              <a:off x="5150900" y="2709406"/>
              <a:ext cx="624975" cy="624950"/>
            </a:xfrm>
            <a:custGeom>
              <a:avLst/>
              <a:gdLst/>
              <a:ahLst/>
              <a:cxnLst/>
              <a:rect l="l" t="t" r="r" b="b"/>
              <a:pathLst>
                <a:path w="24999" h="24998" extrusionOk="0">
                  <a:moveTo>
                    <a:pt x="12508" y="1321"/>
                  </a:moveTo>
                  <a:cubicBezTo>
                    <a:pt x="14364" y="1321"/>
                    <a:pt x="16130" y="1785"/>
                    <a:pt x="17683" y="2587"/>
                  </a:cubicBezTo>
                  <a:cubicBezTo>
                    <a:pt x="16666" y="6852"/>
                    <a:pt x="14524" y="11045"/>
                    <a:pt x="12223" y="14631"/>
                  </a:cubicBezTo>
                  <a:cubicBezTo>
                    <a:pt x="11063" y="13650"/>
                    <a:pt x="10296" y="12098"/>
                    <a:pt x="9992" y="10117"/>
                  </a:cubicBezTo>
                  <a:cubicBezTo>
                    <a:pt x="9903" y="9510"/>
                    <a:pt x="9867" y="8904"/>
                    <a:pt x="9867" y="8261"/>
                  </a:cubicBezTo>
                  <a:cubicBezTo>
                    <a:pt x="9867" y="6067"/>
                    <a:pt x="10403" y="3694"/>
                    <a:pt x="11420" y="1392"/>
                  </a:cubicBezTo>
                  <a:cubicBezTo>
                    <a:pt x="11420" y="1392"/>
                    <a:pt x="11420" y="1374"/>
                    <a:pt x="11420" y="1374"/>
                  </a:cubicBezTo>
                  <a:cubicBezTo>
                    <a:pt x="11777" y="1338"/>
                    <a:pt x="12133" y="1321"/>
                    <a:pt x="12508" y="1321"/>
                  </a:cubicBezTo>
                  <a:close/>
                  <a:moveTo>
                    <a:pt x="18646" y="3158"/>
                  </a:moveTo>
                  <a:cubicBezTo>
                    <a:pt x="21073" y="4764"/>
                    <a:pt x="22839" y="7262"/>
                    <a:pt x="23446" y="10188"/>
                  </a:cubicBezTo>
                  <a:cubicBezTo>
                    <a:pt x="22322" y="11901"/>
                    <a:pt x="20948" y="13311"/>
                    <a:pt x="19449" y="14310"/>
                  </a:cubicBezTo>
                  <a:cubicBezTo>
                    <a:pt x="18038" y="15254"/>
                    <a:pt x="16620" y="15734"/>
                    <a:pt x="15313" y="15734"/>
                  </a:cubicBezTo>
                  <a:cubicBezTo>
                    <a:pt x="14620" y="15734"/>
                    <a:pt x="13959" y="15599"/>
                    <a:pt x="13347" y="15327"/>
                  </a:cubicBezTo>
                  <a:cubicBezTo>
                    <a:pt x="13258" y="15291"/>
                    <a:pt x="13186" y="15256"/>
                    <a:pt x="13097" y="15220"/>
                  </a:cubicBezTo>
                  <a:cubicBezTo>
                    <a:pt x="15434" y="11634"/>
                    <a:pt x="17575" y="7423"/>
                    <a:pt x="18646" y="3158"/>
                  </a:cubicBezTo>
                  <a:close/>
                  <a:moveTo>
                    <a:pt x="10171" y="1553"/>
                  </a:moveTo>
                  <a:cubicBezTo>
                    <a:pt x="8975" y="4514"/>
                    <a:pt x="8529" y="7601"/>
                    <a:pt x="8940" y="10278"/>
                  </a:cubicBezTo>
                  <a:cubicBezTo>
                    <a:pt x="9279" y="12579"/>
                    <a:pt x="10224" y="14399"/>
                    <a:pt x="11616" y="15523"/>
                  </a:cubicBezTo>
                  <a:cubicBezTo>
                    <a:pt x="11295" y="16005"/>
                    <a:pt x="10974" y="16451"/>
                    <a:pt x="10653" y="16897"/>
                  </a:cubicBezTo>
                  <a:cubicBezTo>
                    <a:pt x="8636" y="15541"/>
                    <a:pt x="7155" y="14060"/>
                    <a:pt x="6103" y="12758"/>
                  </a:cubicBezTo>
                  <a:cubicBezTo>
                    <a:pt x="4069" y="10206"/>
                    <a:pt x="3248" y="7797"/>
                    <a:pt x="2945" y="6673"/>
                  </a:cubicBezTo>
                  <a:cubicBezTo>
                    <a:pt x="4533" y="4104"/>
                    <a:pt x="7120" y="2213"/>
                    <a:pt x="10171" y="1553"/>
                  </a:cubicBezTo>
                  <a:close/>
                  <a:moveTo>
                    <a:pt x="2249" y="8047"/>
                  </a:moveTo>
                  <a:cubicBezTo>
                    <a:pt x="2713" y="9385"/>
                    <a:pt x="3605" y="11312"/>
                    <a:pt x="5228" y="13364"/>
                  </a:cubicBezTo>
                  <a:cubicBezTo>
                    <a:pt x="6549" y="15042"/>
                    <a:pt x="8155" y="16523"/>
                    <a:pt x="10010" y="17772"/>
                  </a:cubicBezTo>
                  <a:cubicBezTo>
                    <a:pt x="9707" y="18200"/>
                    <a:pt x="9386" y="18610"/>
                    <a:pt x="9082" y="18985"/>
                  </a:cubicBezTo>
                  <a:cubicBezTo>
                    <a:pt x="7976" y="18432"/>
                    <a:pt x="6656" y="17932"/>
                    <a:pt x="5103" y="17575"/>
                  </a:cubicBezTo>
                  <a:cubicBezTo>
                    <a:pt x="3962" y="17308"/>
                    <a:pt x="2998" y="17040"/>
                    <a:pt x="2159" y="16772"/>
                  </a:cubicBezTo>
                  <a:cubicBezTo>
                    <a:pt x="1606" y="15452"/>
                    <a:pt x="1303" y="14007"/>
                    <a:pt x="1303" y="12508"/>
                  </a:cubicBezTo>
                  <a:cubicBezTo>
                    <a:pt x="1303" y="10920"/>
                    <a:pt x="1642" y="9403"/>
                    <a:pt x="2249" y="8047"/>
                  </a:cubicBezTo>
                  <a:close/>
                  <a:moveTo>
                    <a:pt x="23660" y="11741"/>
                  </a:moveTo>
                  <a:cubicBezTo>
                    <a:pt x="23678" y="11991"/>
                    <a:pt x="23696" y="12258"/>
                    <a:pt x="23696" y="12508"/>
                  </a:cubicBezTo>
                  <a:cubicBezTo>
                    <a:pt x="23696" y="15809"/>
                    <a:pt x="22250" y="18771"/>
                    <a:pt x="19984" y="20823"/>
                  </a:cubicBezTo>
                  <a:cubicBezTo>
                    <a:pt x="16505" y="20002"/>
                    <a:pt x="13739" y="18806"/>
                    <a:pt x="11563" y="17486"/>
                  </a:cubicBezTo>
                  <a:cubicBezTo>
                    <a:pt x="11884" y="17040"/>
                    <a:pt x="12187" y="16594"/>
                    <a:pt x="12508" y="16112"/>
                  </a:cubicBezTo>
                  <a:cubicBezTo>
                    <a:pt x="12633" y="16184"/>
                    <a:pt x="12776" y="16255"/>
                    <a:pt x="12901" y="16308"/>
                  </a:cubicBezTo>
                  <a:cubicBezTo>
                    <a:pt x="13658" y="16646"/>
                    <a:pt x="14468" y="16813"/>
                    <a:pt x="15309" y="16813"/>
                  </a:cubicBezTo>
                  <a:cubicBezTo>
                    <a:pt x="16827" y="16813"/>
                    <a:pt x="18449" y="16270"/>
                    <a:pt x="20056" y="15202"/>
                  </a:cubicBezTo>
                  <a:cubicBezTo>
                    <a:pt x="21376" y="14328"/>
                    <a:pt x="22589" y="13150"/>
                    <a:pt x="23660" y="11741"/>
                  </a:cubicBezTo>
                  <a:close/>
                  <a:moveTo>
                    <a:pt x="2820" y="18093"/>
                  </a:moveTo>
                  <a:cubicBezTo>
                    <a:pt x="3426" y="18271"/>
                    <a:pt x="4104" y="18450"/>
                    <a:pt x="4854" y="18628"/>
                  </a:cubicBezTo>
                  <a:cubicBezTo>
                    <a:pt x="6228" y="18931"/>
                    <a:pt x="7387" y="19377"/>
                    <a:pt x="8387" y="19859"/>
                  </a:cubicBezTo>
                  <a:cubicBezTo>
                    <a:pt x="7726" y="20644"/>
                    <a:pt x="7102" y="21340"/>
                    <a:pt x="6531" y="21965"/>
                  </a:cubicBezTo>
                  <a:cubicBezTo>
                    <a:pt x="4996" y="20983"/>
                    <a:pt x="3712" y="19663"/>
                    <a:pt x="2820" y="18093"/>
                  </a:cubicBezTo>
                  <a:close/>
                  <a:moveTo>
                    <a:pt x="10920" y="18360"/>
                  </a:moveTo>
                  <a:cubicBezTo>
                    <a:pt x="11170" y="18521"/>
                    <a:pt x="11438" y="18681"/>
                    <a:pt x="11705" y="18842"/>
                  </a:cubicBezTo>
                  <a:cubicBezTo>
                    <a:pt x="13846" y="20038"/>
                    <a:pt x="16255" y="20983"/>
                    <a:pt x="18914" y="21661"/>
                  </a:cubicBezTo>
                  <a:cubicBezTo>
                    <a:pt x="17486" y="22660"/>
                    <a:pt x="15827" y="23338"/>
                    <a:pt x="14043" y="23588"/>
                  </a:cubicBezTo>
                  <a:lnTo>
                    <a:pt x="14168" y="23517"/>
                  </a:lnTo>
                  <a:cubicBezTo>
                    <a:pt x="14114" y="23392"/>
                    <a:pt x="12990" y="21304"/>
                    <a:pt x="10028" y="19520"/>
                  </a:cubicBezTo>
                  <a:cubicBezTo>
                    <a:pt x="10331" y="19145"/>
                    <a:pt x="10617" y="18753"/>
                    <a:pt x="10920" y="18360"/>
                  </a:cubicBezTo>
                  <a:close/>
                  <a:moveTo>
                    <a:pt x="9350" y="20377"/>
                  </a:moveTo>
                  <a:cubicBezTo>
                    <a:pt x="11473" y="21626"/>
                    <a:pt x="12580" y="23053"/>
                    <a:pt x="13008" y="23677"/>
                  </a:cubicBezTo>
                  <a:cubicBezTo>
                    <a:pt x="12847" y="23695"/>
                    <a:pt x="12669" y="23695"/>
                    <a:pt x="12508" y="23695"/>
                  </a:cubicBezTo>
                  <a:cubicBezTo>
                    <a:pt x="10706" y="23695"/>
                    <a:pt x="8993" y="23267"/>
                    <a:pt x="7494" y="22500"/>
                  </a:cubicBezTo>
                  <a:cubicBezTo>
                    <a:pt x="8065" y="21875"/>
                    <a:pt x="8690" y="21162"/>
                    <a:pt x="9350" y="20377"/>
                  </a:cubicBezTo>
                  <a:close/>
                  <a:moveTo>
                    <a:pt x="12508" y="0"/>
                  </a:moveTo>
                  <a:cubicBezTo>
                    <a:pt x="5603" y="0"/>
                    <a:pt x="0" y="5621"/>
                    <a:pt x="0" y="12508"/>
                  </a:cubicBezTo>
                  <a:cubicBezTo>
                    <a:pt x="0" y="19395"/>
                    <a:pt x="5603" y="24998"/>
                    <a:pt x="12508" y="24998"/>
                  </a:cubicBezTo>
                  <a:cubicBezTo>
                    <a:pt x="19395" y="24998"/>
                    <a:pt x="24998" y="19395"/>
                    <a:pt x="24998" y="12508"/>
                  </a:cubicBezTo>
                  <a:cubicBezTo>
                    <a:pt x="24998" y="5621"/>
                    <a:pt x="19395" y="0"/>
                    <a:pt x="125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74;p13"/>
          <p:cNvGrpSpPr/>
          <p:nvPr/>
        </p:nvGrpSpPr>
        <p:grpSpPr>
          <a:xfrm>
            <a:off x="6148900" y="1340350"/>
            <a:ext cx="624975" cy="624950"/>
            <a:chOff x="3368050" y="2709406"/>
            <a:chExt cx="624975" cy="624950"/>
          </a:xfrm>
        </p:grpSpPr>
        <p:sp>
          <p:nvSpPr>
            <p:cNvPr id="75" name="Google Shape;75;p13"/>
            <p:cNvSpPr/>
            <p:nvPr/>
          </p:nvSpPr>
          <p:spPr>
            <a:xfrm flipH="1">
              <a:off x="3384575" y="2725906"/>
              <a:ext cx="591950" cy="592400"/>
            </a:xfrm>
            <a:custGeom>
              <a:avLst/>
              <a:gdLst/>
              <a:ahLst/>
              <a:cxnLst/>
              <a:rect l="l" t="t" r="r" b="b"/>
              <a:pathLst>
                <a:path w="23678" h="23696" extrusionOk="0">
                  <a:moveTo>
                    <a:pt x="11848" y="0"/>
                  </a:moveTo>
                  <a:cubicBezTo>
                    <a:pt x="5300" y="0"/>
                    <a:pt x="1" y="5300"/>
                    <a:pt x="1" y="11848"/>
                  </a:cubicBezTo>
                  <a:cubicBezTo>
                    <a:pt x="1" y="18378"/>
                    <a:pt x="5300" y="23695"/>
                    <a:pt x="11848" y="23695"/>
                  </a:cubicBezTo>
                  <a:cubicBezTo>
                    <a:pt x="18379" y="23695"/>
                    <a:pt x="23678" y="18378"/>
                    <a:pt x="23678" y="11848"/>
                  </a:cubicBezTo>
                  <a:cubicBezTo>
                    <a:pt x="23678" y="5300"/>
                    <a:pt x="18379" y="0"/>
                    <a:pt x="118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flipH="1">
              <a:off x="3368050" y="2709406"/>
              <a:ext cx="624975" cy="624950"/>
            </a:xfrm>
            <a:custGeom>
              <a:avLst/>
              <a:gdLst/>
              <a:ahLst/>
              <a:cxnLst/>
              <a:rect l="l" t="t" r="r" b="b"/>
              <a:pathLst>
                <a:path w="24999" h="24998" extrusionOk="0">
                  <a:moveTo>
                    <a:pt x="12508" y="1321"/>
                  </a:moveTo>
                  <a:cubicBezTo>
                    <a:pt x="14364" y="1321"/>
                    <a:pt x="16130" y="1785"/>
                    <a:pt x="17683" y="2587"/>
                  </a:cubicBezTo>
                  <a:cubicBezTo>
                    <a:pt x="16666" y="6852"/>
                    <a:pt x="14524" y="11045"/>
                    <a:pt x="12223" y="14631"/>
                  </a:cubicBezTo>
                  <a:cubicBezTo>
                    <a:pt x="11063" y="13650"/>
                    <a:pt x="10296" y="12098"/>
                    <a:pt x="9992" y="10117"/>
                  </a:cubicBezTo>
                  <a:cubicBezTo>
                    <a:pt x="9903" y="9510"/>
                    <a:pt x="9867" y="8904"/>
                    <a:pt x="9867" y="8261"/>
                  </a:cubicBezTo>
                  <a:cubicBezTo>
                    <a:pt x="9867" y="6067"/>
                    <a:pt x="10403" y="3694"/>
                    <a:pt x="11420" y="1392"/>
                  </a:cubicBezTo>
                  <a:cubicBezTo>
                    <a:pt x="11420" y="1392"/>
                    <a:pt x="11420" y="1374"/>
                    <a:pt x="11420" y="1374"/>
                  </a:cubicBezTo>
                  <a:cubicBezTo>
                    <a:pt x="11777" y="1338"/>
                    <a:pt x="12133" y="1321"/>
                    <a:pt x="12508" y="1321"/>
                  </a:cubicBezTo>
                  <a:close/>
                  <a:moveTo>
                    <a:pt x="18646" y="3158"/>
                  </a:moveTo>
                  <a:cubicBezTo>
                    <a:pt x="21073" y="4764"/>
                    <a:pt x="22839" y="7262"/>
                    <a:pt x="23446" y="10188"/>
                  </a:cubicBezTo>
                  <a:cubicBezTo>
                    <a:pt x="22322" y="11901"/>
                    <a:pt x="20948" y="13311"/>
                    <a:pt x="19449" y="14310"/>
                  </a:cubicBezTo>
                  <a:cubicBezTo>
                    <a:pt x="18038" y="15254"/>
                    <a:pt x="16620" y="15734"/>
                    <a:pt x="15313" y="15734"/>
                  </a:cubicBezTo>
                  <a:cubicBezTo>
                    <a:pt x="14620" y="15734"/>
                    <a:pt x="13959" y="15599"/>
                    <a:pt x="13347" y="15327"/>
                  </a:cubicBezTo>
                  <a:cubicBezTo>
                    <a:pt x="13258" y="15291"/>
                    <a:pt x="13186" y="15256"/>
                    <a:pt x="13097" y="15220"/>
                  </a:cubicBezTo>
                  <a:cubicBezTo>
                    <a:pt x="15434" y="11634"/>
                    <a:pt x="17575" y="7423"/>
                    <a:pt x="18646" y="3158"/>
                  </a:cubicBezTo>
                  <a:close/>
                  <a:moveTo>
                    <a:pt x="10171" y="1553"/>
                  </a:moveTo>
                  <a:cubicBezTo>
                    <a:pt x="8975" y="4514"/>
                    <a:pt x="8529" y="7601"/>
                    <a:pt x="8940" y="10278"/>
                  </a:cubicBezTo>
                  <a:cubicBezTo>
                    <a:pt x="9279" y="12579"/>
                    <a:pt x="10224" y="14399"/>
                    <a:pt x="11616" y="15523"/>
                  </a:cubicBezTo>
                  <a:cubicBezTo>
                    <a:pt x="11295" y="16005"/>
                    <a:pt x="10974" y="16451"/>
                    <a:pt x="10653" y="16897"/>
                  </a:cubicBezTo>
                  <a:cubicBezTo>
                    <a:pt x="8636" y="15541"/>
                    <a:pt x="7155" y="14060"/>
                    <a:pt x="6103" y="12758"/>
                  </a:cubicBezTo>
                  <a:cubicBezTo>
                    <a:pt x="4069" y="10206"/>
                    <a:pt x="3248" y="7797"/>
                    <a:pt x="2945" y="6673"/>
                  </a:cubicBezTo>
                  <a:cubicBezTo>
                    <a:pt x="4533" y="4104"/>
                    <a:pt x="7120" y="2213"/>
                    <a:pt x="10171" y="1553"/>
                  </a:cubicBezTo>
                  <a:close/>
                  <a:moveTo>
                    <a:pt x="2249" y="8047"/>
                  </a:moveTo>
                  <a:cubicBezTo>
                    <a:pt x="2713" y="9385"/>
                    <a:pt x="3605" y="11312"/>
                    <a:pt x="5228" y="13364"/>
                  </a:cubicBezTo>
                  <a:cubicBezTo>
                    <a:pt x="6549" y="15042"/>
                    <a:pt x="8155" y="16523"/>
                    <a:pt x="10010" y="17772"/>
                  </a:cubicBezTo>
                  <a:cubicBezTo>
                    <a:pt x="9707" y="18200"/>
                    <a:pt x="9386" y="18610"/>
                    <a:pt x="9082" y="18985"/>
                  </a:cubicBezTo>
                  <a:cubicBezTo>
                    <a:pt x="7976" y="18432"/>
                    <a:pt x="6656" y="17932"/>
                    <a:pt x="5103" y="17575"/>
                  </a:cubicBezTo>
                  <a:cubicBezTo>
                    <a:pt x="3962" y="17308"/>
                    <a:pt x="2998" y="17040"/>
                    <a:pt x="2159" y="16772"/>
                  </a:cubicBezTo>
                  <a:cubicBezTo>
                    <a:pt x="1606" y="15452"/>
                    <a:pt x="1303" y="14007"/>
                    <a:pt x="1303" y="12508"/>
                  </a:cubicBezTo>
                  <a:cubicBezTo>
                    <a:pt x="1303" y="10920"/>
                    <a:pt x="1642" y="9403"/>
                    <a:pt x="2249" y="8047"/>
                  </a:cubicBezTo>
                  <a:close/>
                  <a:moveTo>
                    <a:pt x="23660" y="11741"/>
                  </a:moveTo>
                  <a:cubicBezTo>
                    <a:pt x="23678" y="11991"/>
                    <a:pt x="23696" y="12258"/>
                    <a:pt x="23696" y="12508"/>
                  </a:cubicBezTo>
                  <a:cubicBezTo>
                    <a:pt x="23696" y="15809"/>
                    <a:pt x="22250" y="18771"/>
                    <a:pt x="19984" y="20823"/>
                  </a:cubicBezTo>
                  <a:cubicBezTo>
                    <a:pt x="16505" y="20002"/>
                    <a:pt x="13739" y="18806"/>
                    <a:pt x="11563" y="17486"/>
                  </a:cubicBezTo>
                  <a:cubicBezTo>
                    <a:pt x="11884" y="17040"/>
                    <a:pt x="12187" y="16594"/>
                    <a:pt x="12508" y="16112"/>
                  </a:cubicBezTo>
                  <a:cubicBezTo>
                    <a:pt x="12633" y="16184"/>
                    <a:pt x="12776" y="16255"/>
                    <a:pt x="12901" y="16308"/>
                  </a:cubicBezTo>
                  <a:cubicBezTo>
                    <a:pt x="13658" y="16646"/>
                    <a:pt x="14468" y="16813"/>
                    <a:pt x="15309" y="16813"/>
                  </a:cubicBezTo>
                  <a:cubicBezTo>
                    <a:pt x="16827" y="16813"/>
                    <a:pt x="18449" y="16270"/>
                    <a:pt x="20056" y="15202"/>
                  </a:cubicBezTo>
                  <a:cubicBezTo>
                    <a:pt x="21376" y="14328"/>
                    <a:pt x="22589" y="13150"/>
                    <a:pt x="23660" y="11741"/>
                  </a:cubicBezTo>
                  <a:close/>
                  <a:moveTo>
                    <a:pt x="2820" y="18093"/>
                  </a:moveTo>
                  <a:cubicBezTo>
                    <a:pt x="3426" y="18271"/>
                    <a:pt x="4104" y="18450"/>
                    <a:pt x="4854" y="18628"/>
                  </a:cubicBezTo>
                  <a:cubicBezTo>
                    <a:pt x="6228" y="18931"/>
                    <a:pt x="7387" y="19377"/>
                    <a:pt x="8387" y="19859"/>
                  </a:cubicBezTo>
                  <a:cubicBezTo>
                    <a:pt x="7726" y="20644"/>
                    <a:pt x="7102" y="21340"/>
                    <a:pt x="6531" y="21965"/>
                  </a:cubicBezTo>
                  <a:cubicBezTo>
                    <a:pt x="4996" y="20983"/>
                    <a:pt x="3712" y="19663"/>
                    <a:pt x="2820" y="18093"/>
                  </a:cubicBezTo>
                  <a:close/>
                  <a:moveTo>
                    <a:pt x="10920" y="18360"/>
                  </a:moveTo>
                  <a:cubicBezTo>
                    <a:pt x="11170" y="18521"/>
                    <a:pt x="11438" y="18681"/>
                    <a:pt x="11705" y="18842"/>
                  </a:cubicBezTo>
                  <a:cubicBezTo>
                    <a:pt x="13846" y="20038"/>
                    <a:pt x="16255" y="20983"/>
                    <a:pt x="18914" y="21661"/>
                  </a:cubicBezTo>
                  <a:cubicBezTo>
                    <a:pt x="17486" y="22660"/>
                    <a:pt x="15827" y="23338"/>
                    <a:pt x="14043" y="23588"/>
                  </a:cubicBezTo>
                  <a:lnTo>
                    <a:pt x="14168" y="23517"/>
                  </a:lnTo>
                  <a:cubicBezTo>
                    <a:pt x="14114" y="23392"/>
                    <a:pt x="12990" y="21304"/>
                    <a:pt x="10028" y="19520"/>
                  </a:cubicBezTo>
                  <a:cubicBezTo>
                    <a:pt x="10331" y="19145"/>
                    <a:pt x="10617" y="18753"/>
                    <a:pt x="10920" y="18360"/>
                  </a:cubicBezTo>
                  <a:close/>
                  <a:moveTo>
                    <a:pt x="9350" y="20377"/>
                  </a:moveTo>
                  <a:cubicBezTo>
                    <a:pt x="11473" y="21626"/>
                    <a:pt x="12580" y="23053"/>
                    <a:pt x="13008" y="23677"/>
                  </a:cubicBezTo>
                  <a:cubicBezTo>
                    <a:pt x="12847" y="23695"/>
                    <a:pt x="12669" y="23695"/>
                    <a:pt x="12508" y="23695"/>
                  </a:cubicBezTo>
                  <a:cubicBezTo>
                    <a:pt x="10706" y="23695"/>
                    <a:pt x="8993" y="23267"/>
                    <a:pt x="7494" y="22500"/>
                  </a:cubicBezTo>
                  <a:cubicBezTo>
                    <a:pt x="8065" y="21875"/>
                    <a:pt x="8690" y="21162"/>
                    <a:pt x="9350" y="20377"/>
                  </a:cubicBezTo>
                  <a:close/>
                  <a:moveTo>
                    <a:pt x="12508" y="0"/>
                  </a:moveTo>
                  <a:cubicBezTo>
                    <a:pt x="5603" y="0"/>
                    <a:pt x="0" y="5621"/>
                    <a:pt x="0" y="12508"/>
                  </a:cubicBezTo>
                  <a:cubicBezTo>
                    <a:pt x="0" y="19395"/>
                    <a:pt x="5603" y="24998"/>
                    <a:pt x="12508" y="24998"/>
                  </a:cubicBezTo>
                  <a:cubicBezTo>
                    <a:pt x="19395" y="24998"/>
                    <a:pt x="24998" y="19395"/>
                    <a:pt x="24998" y="12508"/>
                  </a:cubicBezTo>
                  <a:cubicBezTo>
                    <a:pt x="24998" y="5621"/>
                    <a:pt x="19395" y="0"/>
                    <a:pt x="125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13"/>
          <p:cNvGrpSpPr/>
          <p:nvPr/>
        </p:nvGrpSpPr>
        <p:grpSpPr>
          <a:xfrm>
            <a:off x="7129475" y="1270500"/>
            <a:ext cx="2602500" cy="2602500"/>
            <a:chOff x="7129475" y="1270500"/>
            <a:chExt cx="2602500" cy="2602500"/>
          </a:xfrm>
        </p:grpSpPr>
        <p:sp>
          <p:nvSpPr>
            <p:cNvPr id="78" name="Google Shape;78;p13"/>
            <p:cNvSpPr/>
            <p:nvPr/>
          </p:nvSpPr>
          <p:spPr>
            <a:xfrm>
              <a:off x="7415177" y="2348213"/>
              <a:ext cx="446959" cy="447020"/>
            </a:xfrm>
            <a:custGeom>
              <a:avLst/>
              <a:gdLst/>
              <a:ahLst/>
              <a:cxnLst/>
              <a:rect l="l" t="t" r="r" b="b"/>
              <a:pathLst>
                <a:path w="24232" h="24232" extrusionOk="0">
                  <a:moveTo>
                    <a:pt x="12152" y="1"/>
                  </a:moveTo>
                  <a:lnTo>
                    <a:pt x="12152" y="1785"/>
                  </a:lnTo>
                  <a:cubicBezTo>
                    <a:pt x="13240" y="1803"/>
                    <a:pt x="14311" y="1964"/>
                    <a:pt x="15346" y="2303"/>
                  </a:cubicBezTo>
                  <a:lnTo>
                    <a:pt x="15899" y="608"/>
                  </a:lnTo>
                  <a:cubicBezTo>
                    <a:pt x="14685" y="215"/>
                    <a:pt x="13436" y="19"/>
                    <a:pt x="12152" y="1"/>
                  </a:cubicBezTo>
                  <a:close/>
                  <a:moveTo>
                    <a:pt x="8423" y="590"/>
                  </a:moveTo>
                  <a:cubicBezTo>
                    <a:pt x="7209" y="982"/>
                    <a:pt x="6067" y="1553"/>
                    <a:pt x="5033" y="2303"/>
                  </a:cubicBezTo>
                  <a:lnTo>
                    <a:pt x="6085" y="3748"/>
                  </a:lnTo>
                  <a:cubicBezTo>
                    <a:pt x="6960" y="3106"/>
                    <a:pt x="7923" y="2624"/>
                    <a:pt x="8958" y="2285"/>
                  </a:cubicBezTo>
                  <a:lnTo>
                    <a:pt x="8423" y="590"/>
                  </a:lnTo>
                  <a:close/>
                  <a:moveTo>
                    <a:pt x="19271" y="2338"/>
                  </a:moveTo>
                  <a:lnTo>
                    <a:pt x="18218" y="3784"/>
                  </a:lnTo>
                  <a:cubicBezTo>
                    <a:pt x="19093" y="4426"/>
                    <a:pt x="19860" y="5193"/>
                    <a:pt x="20502" y="6067"/>
                  </a:cubicBezTo>
                  <a:lnTo>
                    <a:pt x="21947" y="5033"/>
                  </a:lnTo>
                  <a:cubicBezTo>
                    <a:pt x="21198" y="3998"/>
                    <a:pt x="20288" y="3088"/>
                    <a:pt x="19271" y="2338"/>
                  </a:cubicBezTo>
                  <a:close/>
                  <a:moveTo>
                    <a:pt x="2338" y="4961"/>
                  </a:moveTo>
                  <a:cubicBezTo>
                    <a:pt x="1589" y="5996"/>
                    <a:pt x="1000" y="7138"/>
                    <a:pt x="608" y="8333"/>
                  </a:cubicBezTo>
                  <a:lnTo>
                    <a:pt x="2303" y="8887"/>
                  </a:lnTo>
                  <a:cubicBezTo>
                    <a:pt x="2642" y="7870"/>
                    <a:pt x="3141" y="6906"/>
                    <a:pt x="3784" y="6014"/>
                  </a:cubicBezTo>
                  <a:lnTo>
                    <a:pt x="2338" y="4961"/>
                  </a:lnTo>
                  <a:close/>
                  <a:moveTo>
                    <a:pt x="23660" y="8405"/>
                  </a:moveTo>
                  <a:lnTo>
                    <a:pt x="21965" y="8958"/>
                  </a:lnTo>
                  <a:cubicBezTo>
                    <a:pt x="22286" y="9975"/>
                    <a:pt x="22447" y="11046"/>
                    <a:pt x="22447" y="12116"/>
                  </a:cubicBezTo>
                  <a:lnTo>
                    <a:pt x="22447" y="12152"/>
                  </a:lnTo>
                  <a:lnTo>
                    <a:pt x="24231" y="12116"/>
                  </a:lnTo>
                  <a:cubicBezTo>
                    <a:pt x="24231" y="10849"/>
                    <a:pt x="24035" y="9600"/>
                    <a:pt x="23660" y="8405"/>
                  </a:cubicBezTo>
                  <a:close/>
                  <a:moveTo>
                    <a:pt x="1" y="12080"/>
                  </a:moveTo>
                  <a:lnTo>
                    <a:pt x="1" y="12116"/>
                  </a:lnTo>
                  <a:cubicBezTo>
                    <a:pt x="1" y="13401"/>
                    <a:pt x="197" y="14668"/>
                    <a:pt x="590" y="15863"/>
                  </a:cubicBezTo>
                  <a:lnTo>
                    <a:pt x="2303" y="15310"/>
                  </a:lnTo>
                  <a:cubicBezTo>
                    <a:pt x="1964" y="14293"/>
                    <a:pt x="1785" y="13222"/>
                    <a:pt x="1785" y="12116"/>
                  </a:cubicBezTo>
                  <a:lnTo>
                    <a:pt x="1785" y="12080"/>
                  </a:lnTo>
                  <a:close/>
                  <a:moveTo>
                    <a:pt x="21947" y="15328"/>
                  </a:moveTo>
                  <a:cubicBezTo>
                    <a:pt x="21608" y="16363"/>
                    <a:pt x="21109" y="17326"/>
                    <a:pt x="20466" y="18200"/>
                  </a:cubicBezTo>
                  <a:lnTo>
                    <a:pt x="21912" y="19253"/>
                  </a:lnTo>
                  <a:cubicBezTo>
                    <a:pt x="22661" y="18236"/>
                    <a:pt x="23250" y="17094"/>
                    <a:pt x="23642" y="15881"/>
                  </a:cubicBezTo>
                  <a:lnTo>
                    <a:pt x="21947" y="15328"/>
                  </a:lnTo>
                  <a:close/>
                  <a:moveTo>
                    <a:pt x="3766" y="18200"/>
                  </a:moveTo>
                  <a:lnTo>
                    <a:pt x="2320" y="19235"/>
                  </a:lnTo>
                  <a:cubicBezTo>
                    <a:pt x="3070" y="20270"/>
                    <a:pt x="3962" y="21180"/>
                    <a:pt x="4997" y="21930"/>
                  </a:cubicBezTo>
                  <a:lnTo>
                    <a:pt x="6050" y="20484"/>
                  </a:lnTo>
                  <a:cubicBezTo>
                    <a:pt x="5175" y="19842"/>
                    <a:pt x="4408" y="19075"/>
                    <a:pt x="3766" y="18200"/>
                  </a:cubicBezTo>
                  <a:close/>
                  <a:moveTo>
                    <a:pt x="18183" y="20484"/>
                  </a:moveTo>
                  <a:cubicBezTo>
                    <a:pt x="17308" y="21127"/>
                    <a:pt x="16327" y="21626"/>
                    <a:pt x="15310" y="21947"/>
                  </a:cubicBezTo>
                  <a:lnTo>
                    <a:pt x="15845" y="23660"/>
                  </a:lnTo>
                  <a:cubicBezTo>
                    <a:pt x="17059" y="23268"/>
                    <a:pt x="18200" y="22679"/>
                    <a:pt x="19235" y="21930"/>
                  </a:cubicBezTo>
                  <a:lnTo>
                    <a:pt x="18183" y="20484"/>
                  </a:lnTo>
                  <a:close/>
                  <a:moveTo>
                    <a:pt x="8922" y="21947"/>
                  </a:moveTo>
                  <a:lnTo>
                    <a:pt x="8369" y="23642"/>
                  </a:lnTo>
                  <a:cubicBezTo>
                    <a:pt x="9582" y="24035"/>
                    <a:pt x="10831" y="24231"/>
                    <a:pt x="12116" y="24231"/>
                  </a:cubicBezTo>
                  <a:lnTo>
                    <a:pt x="12116" y="22447"/>
                  </a:lnTo>
                  <a:cubicBezTo>
                    <a:pt x="11028" y="22447"/>
                    <a:pt x="9939" y="22286"/>
                    <a:pt x="8922" y="21947"/>
                  </a:cubicBezTo>
                  <a:close/>
                </a:path>
              </a:pathLst>
            </a:custGeom>
            <a:solidFill>
              <a:srgbClr val="E95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3"/>
            <p:cNvSpPr/>
            <p:nvPr/>
          </p:nvSpPr>
          <p:spPr>
            <a:xfrm rot="5400000">
              <a:off x="7129475" y="1270500"/>
              <a:ext cx="2602500" cy="2602500"/>
            </a:xfrm>
            <a:prstGeom prst="pie">
              <a:avLst>
                <a:gd name="adj1" fmla="val 0"/>
                <a:gd name="adj2" fmla="val 10800087"/>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3"/>
            <p:cNvSpPr/>
            <p:nvPr/>
          </p:nvSpPr>
          <p:spPr>
            <a:xfrm>
              <a:off x="7661825" y="2348250"/>
              <a:ext cx="768900" cy="447000"/>
            </a:xfrm>
            <a:prstGeom prst="rect">
              <a:avLst/>
            </a:prstGeom>
            <a:noFill/>
            <a:ln w="38100" cap="flat" cmpd="sng">
              <a:solidFill>
                <a:srgbClr val="E95E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622EE287-E36F-7496-4DD9-423039BA0B87}"/>
              </a:ext>
            </a:extLst>
          </p:cNvPr>
          <p:cNvSpPr>
            <a:spLocks noGrp="1"/>
          </p:cNvSpPr>
          <p:nvPr>
            <p:ph type="subTitle" idx="1"/>
          </p:nvPr>
        </p:nvSpPr>
        <p:spPr>
          <a:xfrm>
            <a:off x="888338" y="3563150"/>
            <a:ext cx="4783800" cy="447000"/>
          </a:xfrm>
        </p:spPr>
        <p:txBody>
          <a:bodyPr/>
          <a:lstStyle/>
          <a:p>
            <a:r>
              <a:rPr kumimoji="0" lang="en" sz="2800" b="0" i="0" u="none" strike="noStrike" kern="0" cap="none" spc="0" normalizeH="0" baseline="0" noProof="0" dirty="0">
                <a:ln>
                  <a:noFill/>
                </a:ln>
                <a:solidFill>
                  <a:srgbClr val="FFFFFF"/>
                </a:solidFill>
                <a:effectLst/>
                <a:uLnTx/>
                <a:uFillTx/>
                <a:latin typeface="Alfa Slab One"/>
                <a:sym typeface="Alfa Slab One"/>
              </a:rPr>
              <a:t>As of Dec 2023</a:t>
            </a:r>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42841"/>
        </a:solidFill>
        <a:effectLst/>
      </p:bgPr>
    </p:bg>
    <p:spTree>
      <p:nvGrpSpPr>
        <p:cNvPr id="1" name="Shape 269"/>
        <p:cNvGrpSpPr/>
        <p:nvPr/>
      </p:nvGrpSpPr>
      <p:grpSpPr>
        <a:xfrm>
          <a:off x="0" y="0"/>
          <a:ext cx="0" cy="0"/>
          <a:chOff x="0" y="0"/>
          <a:chExt cx="0" cy="0"/>
        </a:xfrm>
      </p:grpSpPr>
      <p:sp>
        <p:nvSpPr>
          <p:cNvPr id="270" name="Google Shape;270;p22"/>
          <p:cNvSpPr txBox="1">
            <a:spLocks noGrp="1"/>
          </p:cNvSpPr>
          <p:nvPr>
            <p:ph type="body" idx="1"/>
          </p:nvPr>
        </p:nvSpPr>
        <p:spPr>
          <a:xfrm>
            <a:off x="865650" y="1154750"/>
            <a:ext cx="1420500" cy="33570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endParaRPr/>
          </a:p>
        </p:txBody>
      </p:sp>
      <p:grpSp>
        <p:nvGrpSpPr>
          <p:cNvPr id="271" name="Google Shape;271;p22"/>
          <p:cNvGrpSpPr/>
          <p:nvPr/>
        </p:nvGrpSpPr>
        <p:grpSpPr>
          <a:xfrm>
            <a:off x="6507175" y="1112225"/>
            <a:ext cx="1483500" cy="3473400"/>
            <a:chOff x="6278575" y="1116825"/>
            <a:chExt cx="1483500" cy="3473400"/>
          </a:xfrm>
        </p:grpSpPr>
        <p:cxnSp>
          <p:nvCxnSpPr>
            <p:cNvPr id="272" name="Google Shape;272;p22"/>
            <p:cNvCxnSpPr/>
            <p:nvPr/>
          </p:nvCxnSpPr>
          <p:spPr>
            <a:xfrm>
              <a:off x="7020425" y="1116825"/>
              <a:ext cx="0" cy="3473400"/>
            </a:xfrm>
            <a:prstGeom prst="straightConnector1">
              <a:avLst/>
            </a:prstGeom>
            <a:noFill/>
            <a:ln w="38100" cap="flat" cmpd="sng">
              <a:solidFill>
                <a:schemeClr val="accent3"/>
              </a:solidFill>
              <a:prstDash val="dash"/>
              <a:round/>
              <a:headEnd type="none" w="med" len="med"/>
              <a:tailEnd type="none" w="med" len="med"/>
            </a:ln>
          </p:spPr>
        </p:cxnSp>
        <p:sp>
          <p:nvSpPr>
            <p:cNvPr id="273" name="Google Shape;273;p22"/>
            <p:cNvSpPr/>
            <p:nvPr/>
          </p:nvSpPr>
          <p:spPr>
            <a:xfrm>
              <a:off x="6278575" y="2515700"/>
              <a:ext cx="1483500" cy="1483500"/>
            </a:xfrm>
            <a:prstGeom prst="ellipse">
              <a:avLst/>
            </a:prstGeom>
            <a:noFill/>
            <a:ln w="38100" cap="flat" cmpd="sng">
              <a:solidFill>
                <a:schemeClr val="accent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4" name="Google Shape;274;p22"/>
          <p:cNvPicPr preferRelativeResize="0"/>
          <p:nvPr/>
        </p:nvPicPr>
        <p:blipFill rotWithShape="1">
          <a:blip r:embed="rId3">
            <a:alphaModFix/>
          </a:blip>
          <a:srcRect l="1626" t="7356" r="3262" b="7696"/>
          <a:stretch/>
        </p:blipFill>
        <p:spPr>
          <a:xfrm>
            <a:off x="-99750" y="0"/>
            <a:ext cx="9343499" cy="5143500"/>
          </a:xfrm>
          <a:prstGeom prst="rect">
            <a:avLst/>
          </a:prstGeom>
          <a:noFill/>
          <a:ln>
            <a:noFill/>
          </a:ln>
        </p:spPr>
      </p:pic>
      <p:pic>
        <p:nvPicPr>
          <p:cNvPr id="275" name="Google Shape;275;p22"/>
          <p:cNvPicPr preferRelativeResize="0"/>
          <p:nvPr/>
        </p:nvPicPr>
        <p:blipFill>
          <a:blip r:embed="rId4">
            <a:alphaModFix/>
          </a:blip>
          <a:stretch>
            <a:fillRect/>
          </a:stretch>
        </p:blipFill>
        <p:spPr>
          <a:xfrm>
            <a:off x="409725" y="3881150"/>
            <a:ext cx="1876425" cy="914400"/>
          </a:xfrm>
          <a:prstGeom prst="rect">
            <a:avLst/>
          </a:prstGeom>
          <a:noFill/>
          <a:ln>
            <a:noFill/>
          </a:ln>
        </p:spPr>
      </p:pic>
      <p:sp>
        <p:nvSpPr>
          <p:cNvPr id="276" name="Google Shape;276;p22"/>
          <p:cNvSpPr txBox="1">
            <a:spLocks noGrp="1"/>
          </p:cNvSpPr>
          <p:nvPr>
            <p:ph type="title"/>
          </p:nvPr>
        </p:nvSpPr>
        <p:spPr>
          <a:xfrm>
            <a:off x="2646749" y="122125"/>
            <a:ext cx="3850500" cy="572700"/>
          </a:xfrm>
          <a:prstGeom prst="rect">
            <a:avLst/>
          </a:prstGeom>
          <a:solidFill>
            <a:srgbClr val="78909C"/>
          </a:solidFill>
        </p:spPr>
        <p:txBody>
          <a:bodyPr spcFirstLastPara="1" wrap="square" lIns="91425" tIns="91425" rIns="91425" bIns="91425" anchor="ctr" anchorCtr="0">
            <a:noAutofit/>
          </a:bodyPr>
          <a:lstStyle/>
          <a:p>
            <a:pPr marL="0" lvl="0" indent="0" algn="l" rtl="0">
              <a:spcBef>
                <a:spcPts val="0"/>
              </a:spcBef>
              <a:spcAft>
                <a:spcPts val="0"/>
              </a:spcAft>
              <a:buNone/>
            </a:pPr>
            <a:r>
              <a:rPr lang="en">
                <a:highlight>
                  <a:srgbClr val="78909C"/>
                </a:highlight>
              </a:rPr>
              <a:t>Points Per Country</a:t>
            </a:r>
            <a:endParaRPr>
              <a:highlight>
                <a:srgbClr val="78909C"/>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p23"/>
          <p:cNvPicPr preferRelativeResize="0"/>
          <p:nvPr/>
        </p:nvPicPr>
        <p:blipFill>
          <a:blip r:embed="rId3">
            <a:alphaModFix/>
          </a:blip>
          <a:stretch>
            <a:fillRect/>
          </a:stretch>
        </p:blipFill>
        <p:spPr>
          <a:xfrm>
            <a:off x="234275" y="904763"/>
            <a:ext cx="3695374" cy="3814211"/>
          </a:xfrm>
          <a:prstGeom prst="rect">
            <a:avLst/>
          </a:prstGeom>
          <a:noFill/>
          <a:ln>
            <a:noFill/>
          </a:ln>
        </p:spPr>
      </p:pic>
      <p:pic>
        <p:nvPicPr>
          <p:cNvPr id="282" name="Google Shape;282;p23"/>
          <p:cNvPicPr preferRelativeResize="0"/>
          <p:nvPr/>
        </p:nvPicPr>
        <p:blipFill>
          <a:blip r:embed="rId4">
            <a:alphaModFix/>
          </a:blip>
          <a:stretch>
            <a:fillRect/>
          </a:stretch>
        </p:blipFill>
        <p:spPr>
          <a:xfrm>
            <a:off x="2657850" y="4209475"/>
            <a:ext cx="1524425" cy="634125"/>
          </a:xfrm>
          <a:prstGeom prst="rect">
            <a:avLst/>
          </a:prstGeom>
          <a:noFill/>
          <a:ln>
            <a:noFill/>
          </a:ln>
        </p:spPr>
      </p:pic>
      <p:pic>
        <p:nvPicPr>
          <p:cNvPr id="283" name="Google Shape;283;p23"/>
          <p:cNvPicPr preferRelativeResize="0"/>
          <p:nvPr/>
        </p:nvPicPr>
        <p:blipFill rotWithShape="1">
          <a:blip r:embed="rId5">
            <a:alphaModFix/>
          </a:blip>
          <a:srcRect l="23453" t="6805" r="34538" b="10096"/>
          <a:stretch/>
        </p:blipFill>
        <p:spPr>
          <a:xfrm>
            <a:off x="4325963" y="24613"/>
            <a:ext cx="4578086" cy="5094276"/>
          </a:xfrm>
          <a:prstGeom prst="rect">
            <a:avLst/>
          </a:prstGeom>
          <a:noFill/>
          <a:ln>
            <a:noFill/>
          </a:ln>
        </p:spPr>
      </p:pic>
      <p:pic>
        <p:nvPicPr>
          <p:cNvPr id="284" name="Google Shape;284;p23"/>
          <p:cNvPicPr preferRelativeResize="0"/>
          <p:nvPr/>
        </p:nvPicPr>
        <p:blipFill>
          <a:blip r:embed="rId6">
            <a:alphaModFix/>
          </a:blip>
          <a:stretch>
            <a:fillRect/>
          </a:stretch>
        </p:blipFill>
        <p:spPr>
          <a:xfrm>
            <a:off x="4796500" y="4117536"/>
            <a:ext cx="1686625" cy="818025"/>
          </a:xfrm>
          <a:prstGeom prst="rect">
            <a:avLst/>
          </a:prstGeom>
          <a:noFill/>
          <a:ln>
            <a:noFill/>
          </a:ln>
        </p:spPr>
      </p:pic>
      <p:sp>
        <p:nvSpPr>
          <p:cNvPr id="285" name="Google Shape;285;p23"/>
          <p:cNvSpPr txBox="1">
            <a:spLocks noGrp="1"/>
          </p:cNvSpPr>
          <p:nvPr>
            <p:ph type="title"/>
          </p:nvPr>
        </p:nvSpPr>
        <p:spPr>
          <a:xfrm>
            <a:off x="234275" y="46764"/>
            <a:ext cx="4494300" cy="755524"/>
          </a:xfrm>
          <a:prstGeom prst="rect">
            <a:avLst/>
          </a:prstGeom>
          <a:solidFill>
            <a:srgbClr val="78909C"/>
          </a:solidFill>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highlight>
                  <a:srgbClr val="78909C"/>
                </a:highlight>
              </a:rPr>
              <a:t>Points Outside of USA</a:t>
            </a:r>
            <a:r>
              <a:rPr lang="en" dirty="0">
                <a:highlight>
                  <a:srgbClr val="78909C"/>
                </a:highlight>
              </a:rPr>
              <a:t> </a:t>
            </a:r>
            <a:endParaRPr dirty="0">
              <a:highlight>
                <a:srgbClr val="78909C"/>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42841"/>
        </a:solidFill>
        <a:effectLst/>
      </p:bgPr>
    </p:bg>
    <p:spTree>
      <p:nvGrpSpPr>
        <p:cNvPr id="1" name="Shape 289"/>
        <p:cNvGrpSpPr/>
        <p:nvPr/>
      </p:nvGrpSpPr>
      <p:grpSpPr>
        <a:xfrm>
          <a:off x="0" y="0"/>
          <a:ext cx="0" cy="0"/>
          <a:chOff x="0" y="0"/>
          <a:chExt cx="0" cy="0"/>
        </a:xfrm>
      </p:grpSpPr>
      <p:sp>
        <p:nvSpPr>
          <p:cNvPr id="290" name="Google Shape;290;p24"/>
          <p:cNvSpPr txBox="1">
            <a:spLocks noGrp="1"/>
          </p:cNvSpPr>
          <p:nvPr>
            <p:ph type="body" idx="1"/>
          </p:nvPr>
        </p:nvSpPr>
        <p:spPr>
          <a:xfrm>
            <a:off x="865650" y="1154750"/>
            <a:ext cx="5641500" cy="33570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endParaRPr/>
          </a:p>
        </p:txBody>
      </p:sp>
      <p:grpSp>
        <p:nvGrpSpPr>
          <p:cNvPr id="291" name="Google Shape;291;p24"/>
          <p:cNvGrpSpPr/>
          <p:nvPr/>
        </p:nvGrpSpPr>
        <p:grpSpPr>
          <a:xfrm>
            <a:off x="6507175" y="1112225"/>
            <a:ext cx="1483500" cy="3473400"/>
            <a:chOff x="6278575" y="1116825"/>
            <a:chExt cx="1483500" cy="3473400"/>
          </a:xfrm>
        </p:grpSpPr>
        <p:cxnSp>
          <p:nvCxnSpPr>
            <p:cNvPr id="292" name="Google Shape;292;p24"/>
            <p:cNvCxnSpPr/>
            <p:nvPr/>
          </p:nvCxnSpPr>
          <p:spPr>
            <a:xfrm>
              <a:off x="7020425" y="1116825"/>
              <a:ext cx="0" cy="3473400"/>
            </a:xfrm>
            <a:prstGeom prst="straightConnector1">
              <a:avLst/>
            </a:prstGeom>
            <a:noFill/>
            <a:ln w="38100" cap="flat" cmpd="sng">
              <a:solidFill>
                <a:schemeClr val="accent3"/>
              </a:solidFill>
              <a:prstDash val="dash"/>
              <a:round/>
              <a:headEnd type="none" w="med" len="med"/>
              <a:tailEnd type="none" w="med" len="med"/>
            </a:ln>
          </p:spPr>
        </p:cxnSp>
        <p:sp>
          <p:nvSpPr>
            <p:cNvPr id="293" name="Google Shape;293;p24"/>
            <p:cNvSpPr/>
            <p:nvPr/>
          </p:nvSpPr>
          <p:spPr>
            <a:xfrm>
              <a:off x="6278575" y="2515700"/>
              <a:ext cx="1483500" cy="1483500"/>
            </a:xfrm>
            <a:prstGeom prst="ellipse">
              <a:avLst/>
            </a:prstGeom>
            <a:noFill/>
            <a:ln w="38100" cap="flat" cmpd="sng">
              <a:solidFill>
                <a:schemeClr val="accent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4" name="Google Shape;294;p24"/>
          <p:cNvPicPr preferRelativeResize="0"/>
          <p:nvPr/>
        </p:nvPicPr>
        <p:blipFill rotWithShape="1">
          <a:blip r:embed="rId3">
            <a:alphaModFix/>
          </a:blip>
          <a:srcRect t="6872" b="3175"/>
          <a:stretch/>
        </p:blipFill>
        <p:spPr>
          <a:xfrm>
            <a:off x="-110380" y="0"/>
            <a:ext cx="9364754" cy="5143500"/>
          </a:xfrm>
          <a:prstGeom prst="rect">
            <a:avLst/>
          </a:prstGeom>
          <a:noFill/>
          <a:ln>
            <a:noFill/>
          </a:ln>
        </p:spPr>
      </p:pic>
      <p:pic>
        <p:nvPicPr>
          <p:cNvPr id="295" name="Google Shape;295;p24"/>
          <p:cNvPicPr preferRelativeResize="0"/>
          <p:nvPr/>
        </p:nvPicPr>
        <p:blipFill>
          <a:blip r:embed="rId4">
            <a:alphaModFix/>
          </a:blip>
          <a:stretch>
            <a:fillRect/>
          </a:stretch>
        </p:blipFill>
        <p:spPr>
          <a:xfrm>
            <a:off x="263363" y="4011550"/>
            <a:ext cx="1800225" cy="800100"/>
          </a:xfrm>
          <a:prstGeom prst="rect">
            <a:avLst/>
          </a:prstGeom>
          <a:noFill/>
          <a:ln>
            <a:noFill/>
          </a:ln>
        </p:spPr>
      </p:pic>
      <p:pic>
        <p:nvPicPr>
          <p:cNvPr id="296" name="Google Shape;296;p24"/>
          <p:cNvPicPr preferRelativeResize="0"/>
          <p:nvPr/>
        </p:nvPicPr>
        <p:blipFill rotWithShape="1">
          <a:blip r:embed="rId5">
            <a:alphaModFix/>
          </a:blip>
          <a:srcRect l="62635" t="72956" r="22636" b="14425"/>
          <a:stretch/>
        </p:blipFill>
        <p:spPr>
          <a:xfrm>
            <a:off x="4816375" y="3868525"/>
            <a:ext cx="2253854" cy="1086151"/>
          </a:xfrm>
          <a:prstGeom prst="rect">
            <a:avLst/>
          </a:prstGeom>
          <a:noFill/>
          <a:ln>
            <a:noFill/>
          </a:ln>
        </p:spPr>
      </p:pic>
      <p:pic>
        <p:nvPicPr>
          <p:cNvPr id="297" name="Google Shape;297;p24"/>
          <p:cNvPicPr preferRelativeResize="0"/>
          <p:nvPr/>
        </p:nvPicPr>
        <p:blipFill rotWithShape="1">
          <a:blip r:embed="rId6">
            <a:alphaModFix/>
          </a:blip>
          <a:srcRect l="75252" t="70728" r="8512" b="17561"/>
          <a:stretch/>
        </p:blipFill>
        <p:spPr>
          <a:xfrm>
            <a:off x="6672125" y="2484275"/>
            <a:ext cx="2364701" cy="959351"/>
          </a:xfrm>
          <a:prstGeom prst="rect">
            <a:avLst/>
          </a:prstGeom>
          <a:noFill/>
          <a:ln>
            <a:noFill/>
          </a:ln>
        </p:spPr>
      </p:pic>
      <p:pic>
        <p:nvPicPr>
          <p:cNvPr id="298" name="Google Shape;298;p24"/>
          <p:cNvPicPr preferRelativeResize="0"/>
          <p:nvPr/>
        </p:nvPicPr>
        <p:blipFill rotWithShape="1">
          <a:blip r:embed="rId7">
            <a:alphaModFix/>
          </a:blip>
          <a:srcRect l="43437" t="66875" r="39618" b="20667"/>
          <a:stretch/>
        </p:blipFill>
        <p:spPr>
          <a:xfrm>
            <a:off x="1594600" y="2028675"/>
            <a:ext cx="2626176" cy="1086148"/>
          </a:xfrm>
          <a:prstGeom prst="rect">
            <a:avLst/>
          </a:prstGeom>
          <a:noFill/>
          <a:ln>
            <a:noFill/>
          </a:ln>
        </p:spPr>
      </p:pic>
      <p:sp>
        <p:nvSpPr>
          <p:cNvPr id="299" name="Google Shape;299;p24"/>
          <p:cNvSpPr txBox="1">
            <a:spLocks noGrp="1"/>
          </p:cNvSpPr>
          <p:nvPr>
            <p:ph type="title"/>
          </p:nvPr>
        </p:nvSpPr>
        <p:spPr>
          <a:xfrm>
            <a:off x="2908800" y="188325"/>
            <a:ext cx="3326400" cy="641400"/>
          </a:xfrm>
          <a:prstGeom prst="rect">
            <a:avLst/>
          </a:prstGeom>
          <a:solidFill>
            <a:srgbClr val="78909C"/>
          </a:solidFill>
        </p:spPr>
        <p:txBody>
          <a:bodyPr spcFirstLastPara="1" wrap="square" lIns="91425" tIns="91425" rIns="91425" bIns="91425" anchor="ctr" anchorCtr="0">
            <a:noAutofit/>
          </a:bodyPr>
          <a:lstStyle/>
          <a:p>
            <a:pPr marL="0" lvl="0" indent="0" algn="l" rtl="0">
              <a:spcBef>
                <a:spcPts val="0"/>
              </a:spcBef>
              <a:spcAft>
                <a:spcPts val="0"/>
              </a:spcAft>
              <a:buNone/>
            </a:pPr>
            <a:r>
              <a:rPr lang="en">
                <a:highlight>
                  <a:srgbClr val="78909C"/>
                </a:highlight>
              </a:rPr>
              <a:t>Points Per State </a:t>
            </a:r>
            <a:endParaRPr>
              <a:highlight>
                <a:srgbClr val="78909C"/>
              </a:highlight>
            </a:endParaRPr>
          </a:p>
        </p:txBody>
      </p:sp>
      <p:pic>
        <p:nvPicPr>
          <p:cNvPr id="300" name="Google Shape;300;p24"/>
          <p:cNvPicPr preferRelativeResize="0"/>
          <p:nvPr/>
        </p:nvPicPr>
        <p:blipFill rotWithShape="1">
          <a:blip r:embed="rId8">
            <a:alphaModFix/>
          </a:blip>
          <a:srcRect l="81203" t="55818" b="33047"/>
          <a:stretch/>
        </p:blipFill>
        <p:spPr>
          <a:xfrm>
            <a:off x="5955811" y="1302950"/>
            <a:ext cx="2270112" cy="7564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9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9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9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30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42841"/>
        </a:solidFill>
        <a:effectLst/>
      </p:bgPr>
    </p:bg>
    <p:spTree>
      <p:nvGrpSpPr>
        <p:cNvPr id="1" name="Shape 304"/>
        <p:cNvGrpSpPr/>
        <p:nvPr/>
      </p:nvGrpSpPr>
      <p:grpSpPr>
        <a:xfrm>
          <a:off x="0" y="0"/>
          <a:ext cx="0" cy="0"/>
          <a:chOff x="0" y="0"/>
          <a:chExt cx="0" cy="0"/>
        </a:xfrm>
      </p:grpSpPr>
      <p:sp>
        <p:nvSpPr>
          <p:cNvPr id="305" name="Google Shape;305;p25"/>
          <p:cNvSpPr txBox="1">
            <a:spLocks noGrp="1"/>
          </p:cNvSpPr>
          <p:nvPr>
            <p:ph type="body" idx="1"/>
          </p:nvPr>
        </p:nvSpPr>
        <p:spPr>
          <a:xfrm>
            <a:off x="865650" y="1154750"/>
            <a:ext cx="5641500" cy="33570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endParaRPr/>
          </a:p>
        </p:txBody>
      </p:sp>
      <p:grpSp>
        <p:nvGrpSpPr>
          <p:cNvPr id="306" name="Google Shape;306;p25"/>
          <p:cNvGrpSpPr/>
          <p:nvPr/>
        </p:nvGrpSpPr>
        <p:grpSpPr>
          <a:xfrm>
            <a:off x="6507175" y="1112225"/>
            <a:ext cx="1483500" cy="3473400"/>
            <a:chOff x="6278575" y="1116825"/>
            <a:chExt cx="1483500" cy="3473400"/>
          </a:xfrm>
        </p:grpSpPr>
        <p:cxnSp>
          <p:nvCxnSpPr>
            <p:cNvPr id="307" name="Google Shape;307;p25"/>
            <p:cNvCxnSpPr/>
            <p:nvPr/>
          </p:nvCxnSpPr>
          <p:spPr>
            <a:xfrm>
              <a:off x="7020425" y="1116825"/>
              <a:ext cx="0" cy="3473400"/>
            </a:xfrm>
            <a:prstGeom prst="straightConnector1">
              <a:avLst/>
            </a:prstGeom>
            <a:noFill/>
            <a:ln w="38100" cap="flat" cmpd="sng">
              <a:solidFill>
                <a:schemeClr val="accent3"/>
              </a:solidFill>
              <a:prstDash val="dash"/>
              <a:round/>
              <a:headEnd type="none" w="med" len="med"/>
              <a:tailEnd type="none" w="med" len="med"/>
            </a:ln>
          </p:spPr>
        </p:cxnSp>
        <p:sp>
          <p:nvSpPr>
            <p:cNvPr id="308" name="Google Shape;308;p25"/>
            <p:cNvSpPr/>
            <p:nvPr/>
          </p:nvSpPr>
          <p:spPr>
            <a:xfrm>
              <a:off x="6278575" y="2515700"/>
              <a:ext cx="1483500" cy="1483500"/>
            </a:xfrm>
            <a:prstGeom prst="ellipse">
              <a:avLst/>
            </a:prstGeom>
            <a:noFill/>
            <a:ln w="38100" cap="flat" cmpd="sng">
              <a:solidFill>
                <a:schemeClr val="accent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9" name="Google Shape;309;p25"/>
          <p:cNvPicPr preferRelativeResize="0"/>
          <p:nvPr/>
        </p:nvPicPr>
        <p:blipFill rotWithShape="1">
          <a:blip r:embed="rId3">
            <a:alphaModFix/>
          </a:blip>
          <a:srcRect l="1040" t="7372" r="824" b="4961"/>
          <a:stretch/>
        </p:blipFill>
        <p:spPr>
          <a:xfrm>
            <a:off x="-92175" y="0"/>
            <a:ext cx="9328353" cy="5143500"/>
          </a:xfrm>
          <a:prstGeom prst="rect">
            <a:avLst/>
          </a:prstGeom>
          <a:noFill/>
          <a:ln>
            <a:noFill/>
          </a:ln>
        </p:spPr>
      </p:pic>
      <p:pic>
        <p:nvPicPr>
          <p:cNvPr id="310" name="Google Shape;310;p25"/>
          <p:cNvPicPr preferRelativeResize="0"/>
          <p:nvPr/>
        </p:nvPicPr>
        <p:blipFill>
          <a:blip r:embed="rId4">
            <a:alphaModFix/>
          </a:blip>
          <a:stretch>
            <a:fillRect/>
          </a:stretch>
        </p:blipFill>
        <p:spPr>
          <a:xfrm>
            <a:off x="114300" y="3384025"/>
            <a:ext cx="1105350" cy="1497075"/>
          </a:xfrm>
          <a:prstGeom prst="rect">
            <a:avLst/>
          </a:prstGeom>
          <a:noFill/>
          <a:ln>
            <a:noFill/>
          </a:ln>
        </p:spPr>
      </p:pic>
      <p:sp>
        <p:nvSpPr>
          <p:cNvPr id="311" name="Google Shape;311;p25"/>
          <p:cNvSpPr txBox="1">
            <a:spLocks noGrp="1"/>
          </p:cNvSpPr>
          <p:nvPr>
            <p:ph type="title"/>
          </p:nvPr>
        </p:nvSpPr>
        <p:spPr>
          <a:xfrm>
            <a:off x="3029700" y="167125"/>
            <a:ext cx="3084600" cy="572700"/>
          </a:xfrm>
          <a:prstGeom prst="rect">
            <a:avLst/>
          </a:prstGeom>
          <a:solidFill>
            <a:srgbClr val="78909C"/>
          </a:solidFill>
        </p:spPr>
        <p:txBody>
          <a:bodyPr spcFirstLastPara="1" wrap="square" lIns="91425" tIns="91425" rIns="91425" bIns="91425" anchor="ctr" anchorCtr="0">
            <a:noAutofit/>
          </a:bodyPr>
          <a:lstStyle/>
          <a:p>
            <a:pPr marL="0" lvl="0" indent="0" algn="l" rtl="0">
              <a:spcBef>
                <a:spcPts val="0"/>
              </a:spcBef>
              <a:spcAft>
                <a:spcPts val="0"/>
              </a:spcAft>
              <a:buNone/>
            </a:pPr>
            <a:r>
              <a:rPr lang="en">
                <a:highlight>
                  <a:srgbClr val="78909C"/>
                </a:highlight>
              </a:rPr>
              <a:t>Points Per City </a:t>
            </a:r>
            <a:endParaRPr>
              <a:highlight>
                <a:srgbClr val="78909C"/>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grpSp>
        <p:nvGrpSpPr>
          <p:cNvPr id="316" name="Google Shape;316;p26"/>
          <p:cNvGrpSpPr/>
          <p:nvPr/>
        </p:nvGrpSpPr>
        <p:grpSpPr>
          <a:xfrm>
            <a:off x="1090699" y="1350604"/>
            <a:ext cx="2120858" cy="2442300"/>
            <a:chOff x="4600897" y="1783601"/>
            <a:chExt cx="782778" cy="901417"/>
          </a:xfrm>
        </p:grpSpPr>
        <p:sp>
          <p:nvSpPr>
            <p:cNvPr id="317" name="Google Shape;317;p26"/>
            <p:cNvSpPr/>
            <p:nvPr/>
          </p:nvSpPr>
          <p:spPr>
            <a:xfrm>
              <a:off x="4917833" y="2258320"/>
              <a:ext cx="22547" cy="22033"/>
            </a:xfrm>
            <a:custGeom>
              <a:avLst/>
              <a:gdLst/>
              <a:ahLst/>
              <a:cxnLst/>
              <a:rect l="l" t="t" r="r" b="b"/>
              <a:pathLst>
                <a:path w="1317" h="1287" extrusionOk="0">
                  <a:moveTo>
                    <a:pt x="674" y="1"/>
                  </a:moveTo>
                  <a:cubicBezTo>
                    <a:pt x="455" y="205"/>
                    <a:pt x="220" y="408"/>
                    <a:pt x="0" y="612"/>
                  </a:cubicBezTo>
                  <a:cubicBezTo>
                    <a:pt x="204" y="832"/>
                    <a:pt x="423" y="1051"/>
                    <a:pt x="643" y="1286"/>
                  </a:cubicBezTo>
                  <a:cubicBezTo>
                    <a:pt x="705" y="1223"/>
                    <a:pt x="768" y="1161"/>
                    <a:pt x="847" y="1098"/>
                  </a:cubicBezTo>
                  <a:cubicBezTo>
                    <a:pt x="1003" y="957"/>
                    <a:pt x="1160" y="800"/>
                    <a:pt x="1317" y="659"/>
                  </a:cubicBezTo>
                  <a:cubicBezTo>
                    <a:pt x="1097" y="440"/>
                    <a:pt x="878" y="205"/>
                    <a:pt x="674" y="1"/>
                  </a:cubicBezTo>
                  <a:close/>
                </a:path>
              </a:pathLst>
            </a:custGeom>
            <a:solidFill>
              <a:srgbClr val="0F31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5044217" y="2258320"/>
              <a:ext cx="22564" cy="22033"/>
            </a:xfrm>
            <a:custGeom>
              <a:avLst/>
              <a:gdLst/>
              <a:ahLst/>
              <a:cxnLst/>
              <a:rect l="l" t="t" r="r" b="b"/>
              <a:pathLst>
                <a:path w="1318" h="1287" extrusionOk="0">
                  <a:moveTo>
                    <a:pt x="643" y="1"/>
                  </a:moveTo>
                  <a:cubicBezTo>
                    <a:pt x="440" y="205"/>
                    <a:pt x="220" y="440"/>
                    <a:pt x="1" y="659"/>
                  </a:cubicBezTo>
                  <a:cubicBezTo>
                    <a:pt x="157" y="800"/>
                    <a:pt x="314" y="957"/>
                    <a:pt x="471" y="1098"/>
                  </a:cubicBezTo>
                  <a:cubicBezTo>
                    <a:pt x="534" y="1161"/>
                    <a:pt x="612" y="1223"/>
                    <a:pt x="675" y="1286"/>
                  </a:cubicBezTo>
                  <a:cubicBezTo>
                    <a:pt x="894" y="1067"/>
                    <a:pt x="1114" y="832"/>
                    <a:pt x="1317" y="612"/>
                  </a:cubicBezTo>
                  <a:cubicBezTo>
                    <a:pt x="1082" y="408"/>
                    <a:pt x="863" y="205"/>
                    <a:pt x="643" y="1"/>
                  </a:cubicBezTo>
                  <a:close/>
                </a:path>
              </a:pathLst>
            </a:custGeom>
            <a:solidFill>
              <a:srgbClr val="0F31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4600897" y="1783601"/>
              <a:ext cx="782778" cy="571329"/>
            </a:xfrm>
            <a:custGeom>
              <a:avLst/>
              <a:gdLst/>
              <a:ahLst/>
              <a:cxnLst/>
              <a:rect l="l" t="t" r="r" b="b"/>
              <a:pathLst>
                <a:path w="45723" h="33372" extrusionOk="0">
                  <a:moveTo>
                    <a:pt x="44202" y="1521"/>
                  </a:moveTo>
                  <a:lnTo>
                    <a:pt x="44202" y="31851"/>
                  </a:lnTo>
                  <a:lnTo>
                    <a:pt x="1505" y="31851"/>
                  </a:lnTo>
                  <a:lnTo>
                    <a:pt x="1505" y="1521"/>
                  </a:lnTo>
                  <a:close/>
                  <a:moveTo>
                    <a:pt x="1" y="1"/>
                  </a:moveTo>
                  <a:lnTo>
                    <a:pt x="1" y="33372"/>
                  </a:lnTo>
                  <a:lnTo>
                    <a:pt x="45723" y="33372"/>
                  </a:lnTo>
                  <a:lnTo>
                    <a:pt x="457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4782307" y="1905979"/>
              <a:ext cx="415417" cy="363081"/>
            </a:xfrm>
            <a:custGeom>
              <a:avLst/>
              <a:gdLst/>
              <a:ahLst/>
              <a:cxnLst/>
              <a:rect l="l" t="t" r="r" b="b"/>
              <a:pathLst>
                <a:path w="24265" h="21208" extrusionOk="0">
                  <a:moveTo>
                    <a:pt x="22744" y="1521"/>
                  </a:moveTo>
                  <a:lnTo>
                    <a:pt x="22744" y="19703"/>
                  </a:lnTo>
                  <a:lnTo>
                    <a:pt x="1521" y="19703"/>
                  </a:lnTo>
                  <a:lnTo>
                    <a:pt x="1521" y="1521"/>
                  </a:lnTo>
                  <a:close/>
                  <a:moveTo>
                    <a:pt x="1" y="0"/>
                  </a:moveTo>
                  <a:lnTo>
                    <a:pt x="1" y="21208"/>
                  </a:lnTo>
                  <a:lnTo>
                    <a:pt x="24264" y="21208"/>
                  </a:lnTo>
                  <a:lnTo>
                    <a:pt x="242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4820691" y="2316821"/>
              <a:ext cx="53414" cy="49939"/>
            </a:xfrm>
            <a:custGeom>
              <a:avLst/>
              <a:gdLst/>
              <a:ahLst/>
              <a:cxnLst/>
              <a:rect l="l" t="t" r="r" b="b"/>
              <a:pathLst>
                <a:path w="3120" h="2917" extrusionOk="0">
                  <a:moveTo>
                    <a:pt x="2477" y="1"/>
                  </a:moveTo>
                  <a:cubicBezTo>
                    <a:pt x="2241" y="205"/>
                    <a:pt x="2006" y="393"/>
                    <a:pt x="1771" y="581"/>
                  </a:cubicBezTo>
                  <a:cubicBezTo>
                    <a:pt x="1442" y="863"/>
                    <a:pt x="1097" y="1129"/>
                    <a:pt x="768" y="1396"/>
                  </a:cubicBezTo>
                  <a:cubicBezTo>
                    <a:pt x="517" y="1600"/>
                    <a:pt x="266" y="1788"/>
                    <a:pt x="0" y="1991"/>
                  </a:cubicBezTo>
                  <a:cubicBezTo>
                    <a:pt x="110" y="2289"/>
                    <a:pt x="204" y="2603"/>
                    <a:pt x="298" y="2916"/>
                  </a:cubicBezTo>
                  <a:cubicBezTo>
                    <a:pt x="564" y="2728"/>
                    <a:pt x="815" y="2524"/>
                    <a:pt x="1066" y="2321"/>
                  </a:cubicBezTo>
                  <a:cubicBezTo>
                    <a:pt x="1520" y="1976"/>
                    <a:pt x="1975" y="1615"/>
                    <a:pt x="2414" y="1255"/>
                  </a:cubicBezTo>
                  <a:cubicBezTo>
                    <a:pt x="2649" y="1051"/>
                    <a:pt x="2884" y="863"/>
                    <a:pt x="3119" y="659"/>
                  </a:cubicBezTo>
                  <a:cubicBezTo>
                    <a:pt x="2900" y="440"/>
                    <a:pt x="2680" y="220"/>
                    <a:pt x="2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4977669" y="2564779"/>
              <a:ext cx="139014" cy="111931"/>
            </a:xfrm>
            <a:custGeom>
              <a:avLst/>
              <a:gdLst/>
              <a:ahLst/>
              <a:cxnLst/>
              <a:rect l="l" t="t" r="r" b="b"/>
              <a:pathLst>
                <a:path w="8120" h="6538" extrusionOk="0">
                  <a:moveTo>
                    <a:pt x="8120" y="1"/>
                  </a:moveTo>
                  <a:lnTo>
                    <a:pt x="8120" y="1"/>
                  </a:lnTo>
                  <a:cubicBezTo>
                    <a:pt x="7791" y="283"/>
                    <a:pt x="7446" y="565"/>
                    <a:pt x="7117" y="832"/>
                  </a:cubicBezTo>
                  <a:cubicBezTo>
                    <a:pt x="6521" y="1318"/>
                    <a:pt x="5925" y="1788"/>
                    <a:pt x="5314" y="2258"/>
                  </a:cubicBezTo>
                  <a:cubicBezTo>
                    <a:pt x="5063" y="2462"/>
                    <a:pt x="4797" y="2650"/>
                    <a:pt x="4530" y="2854"/>
                  </a:cubicBezTo>
                  <a:cubicBezTo>
                    <a:pt x="3355" y="3731"/>
                    <a:pt x="2117" y="4609"/>
                    <a:pt x="831" y="5456"/>
                  </a:cubicBezTo>
                  <a:cubicBezTo>
                    <a:pt x="565" y="5628"/>
                    <a:pt x="283" y="5816"/>
                    <a:pt x="1" y="5989"/>
                  </a:cubicBezTo>
                  <a:cubicBezTo>
                    <a:pt x="283" y="6177"/>
                    <a:pt x="549" y="6365"/>
                    <a:pt x="831" y="6537"/>
                  </a:cubicBezTo>
                  <a:cubicBezTo>
                    <a:pt x="1113" y="6349"/>
                    <a:pt x="1396" y="6177"/>
                    <a:pt x="1678" y="5989"/>
                  </a:cubicBezTo>
                  <a:cubicBezTo>
                    <a:pt x="2963" y="5142"/>
                    <a:pt x="4186" y="4249"/>
                    <a:pt x="5361" y="3371"/>
                  </a:cubicBezTo>
                  <a:cubicBezTo>
                    <a:pt x="5628" y="3167"/>
                    <a:pt x="5878" y="2979"/>
                    <a:pt x="6145" y="2775"/>
                  </a:cubicBezTo>
                  <a:cubicBezTo>
                    <a:pt x="6427" y="2556"/>
                    <a:pt x="6709" y="2336"/>
                    <a:pt x="6991" y="2117"/>
                  </a:cubicBezTo>
                  <a:cubicBezTo>
                    <a:pt x="7320" y="1835"/>
                    <a:pt x="7650" y="1584"/>
                    <a:pt x="7979" y="1318"/>
                  </a:cubicBezTo>
                  <a:cubicBezTo>
                    <a:pt x="8010" y="879"/>
                    <a:pt x="8057" y="440"/>
                    <a:pt x="8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5110508" y="2316821"/>
              <a:ext cx="53414" cy="49939"/>
            </a:xfrm>
            <a:custGeom>
              <a:avLst/>
              <a:gdLst/>
              <a:ahLst/>
              <a:cxnLst/>
              <a:rect l="l" t="t" r="r" b="b"/>
              <a:pathLst>
                <a:path w="3120" h="2917" extrusionOk="0">
                  <a:moveTo>
                    <a:pt x="643" y="1"/>
                  </a:moveTo>
                  <a:cubicBezTo>
                    <a:pt x="439" y="220"/>
                    <a:pt x="220" y="440"/>
                    <a:pt x="0" y="659"/>
                  </a:cubicBezTo>
                  <a:cubicBezTo>
                    <a:pt x="235" y="863"/>
                    <a:pt x="471" y="1051"/>
                    <a:pt x="706" y="1255"/>
                  </a:cubicBezTo>
                  <a:cubicBezTo>
                    <a:pt x="1145" y="1615"/>
                    <a:pt x="1599" y="1976"/>
                    <a:pt x="2054" y="2321"/>
                  </a:cubicBezTo>
                  <a:cubicBezTo>
                    <a:pt x="2304" y="2524"/>
                    <a:pt x="2555" y="2728"/>
                    <a:pt x="2822" y="2916"/>
                  </a:cubicBezTo>
                  <a:cubicBezTo>
                    <a:pt x="2916" y="2603"/>
                    <a:pt x="3010" y="2289"/>
                    <a:pt x="3119" y="1991"/>
                  </a:cubicBezTo>
                  <a:cubicBezTo>
                    <a:pt x="2853" y="1788"/>
                    <a:pt x="2602" y="1600"/>
                    <a:pt x="2351" y="1396"/>
                  </a:cubicBezTo>
                  <a:cubicBezTo>
                    <a:pt x="2007" y="1129"/>
                    <a:pt x="1677" y="863"/>
                    <a:pt x="1348" y="581"/>
                  </a:cubicBezTo>
                  <a:cubicBezTo>
                    <a:pt x="1113" y="393"/>
                    <a:pt x="878" y="189"/>
                    <a:pt x="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4779619" y="2237930"/>
              <a:ext cx="425346" cy="447089"/>
            </a:xfrm>
            <a:custGeom>
              <a:avLst/>
              <a:gdLst/>
              <a:ahLst/>
              <a:cxnLst/>
              <a:rect l="l" t="t" r="r" b="b"/>
              <a:pathLst>
                <a:path w="24845" h="26115" extrusionOk="0">
                  <a:moveTo>
                    <a:pt x="2023" y="2869"/>
                  </a:moveTo>
                  <a:lnTo>
                    <a:pt x="2023" y="2869"/>
                  </a:lnTo>
                  <a:cubicBezTo>
                    <a:pt x="2618" y="3543"/>
                    <a:pt x="3339" y="4327"/>
                    <a:pt x="4170" y="5189"/>
                  </a:cubicBezTo>
                  <a:cubicBezTo>
                    <a:pt x="4374" y="5408"/>
                    <a:pt x="4593" y="5628"/>
                    <a:pt x="4813" y="5863"/>
                  </a:cubicBezTo>
                  <a:cubicBezTo>
                    <a:pt x="5706" y="6788"/>
                    <a:pt x="6709" y="7791"/>
                    <a:pt x="7822" y="8841"/>
                  </a:cubicBezTo>
                  <a:cubicBezTo>
                    <a:pt x="6819" y="9656"/>
                    <a:pt x="5769" y="10487"/>
                    <a:pt x="4672" y="11286"/>
                  </a:cubicBezTo>
                  <a:cubicBezTo>
                    <a:pt x="4296" y="9703"/>
                    <a:pt x="3872" y="8230"/>
                    <a:pt x="3465" y="6929"/>
                  </a:cubicBezTo>
                  <a:cubicBezTo>
                    <a:pt x="3371" y="6615"/>
                    <a:pt x="3261" y="6302"/>
                    <a:pt x="3167" y="6004"/>
                  </a:cubicBezTo>
                  <a:cubicBezTo>
                    <a:pt x="2760" y="4797"/>
                    <a:pt x="2368" y="3747"/>
                    <a:pt x="2023" y="2869"/>
                  </a:cubicBezTo>
                  <a:close/>
                  <a:moveTo>
                    <a:pt x="22823" y="2869"/>
                  </a:moveTo>
                  <a:cubicBezTo>
                    <a:pt x="22478" y="3731"/>
                    <a:pt x="22086" y="4797"/>
                    <a:pt x="21678" y="6004"/>
                  </a:cubicBezTo>
                  <a:cubicBezTo>
                    <a:pt x="21584" y="6302"/>
                    <a:pt x="21475" y="6615"/>
                    <a:pt x="21381" y="6929"/>
                  </a:cubicBezTo>
                  <a:cubicBezTo>
                    <a:pt x="20973" y="8230"/>
                    <a:pt x="20550" y="9703"/>
                    <a:pt x="20174" y="11286"/>
                  </a:cubicBezTo>
                  <a:cubicBezTo>
                    <a:pt x="19077" y="10487"/>
                    <a:pt x="18026" y="9656"/>
                    <a:pt x="17023" y="8841"/>
                  </a:cubicBezTo>
                  <a:cubicBezTo>
                    <a:pt x="18120" y="7791"/>
                    <a:pt x="19139" y="6788"/>
                    <a:pt x="20033" y="5863"/>
                  </a:cubicBezTo>
                  <a:cubicBezTo>
                    <a:pt x="20252" y="5628"/>
                    <a:pt x="20472" y="5408"/>
                    <a:pt x="20675" y="5189"/>
                  </a:cubicBezTo>
                  <a:cubicBezTo>
                    <a:pt x="21506" y="4327"/>
                    <a:pt x="22227" y="3543"/>
                    <a:pt x="22823" y="2869"/>
                  </a:cubicBezTo>
                  <a:close/>
                  <a:moveTo>
                    <a:pt x="12415" y="6067"/>
                  </a:moveTo>
                  <a:cubicBezTo>
                    <a:pt x="13387" y="6960"/>
                    <a:pt x="14453" y="7900"/>
                    <a:pt x="15628" y="8888"/>
                  </a:cubicBezTo>
                  <a:cubicBezTo>
                    <a:pt x="14625" y="9797"/>
                    <a:pt x="13559" y="10753"/>
                    <a:pt x="12431" y="11709"/>
                  </a:cubicBezTo>
                  <a:cubicBezTo>
                    <a:pt x="11286" y="10753"/>
                    <a:pt x="10221" y="9797"/>
                    <a:pt x="9217" y="8872"/>
                  </a:cubicBezTo>
                  <a:cubicBezTo>
                    <a:pt x="10377" y="7900"/>
                    <a:pt x="11459" y="6960"/>
                    <a:pt x="12415" y="6067"/>
                  </a:cubicBezTo>
                  <a:close/>
                  <a:moveTo>
                    <a:pt x="8496" y="9468"/>
                  </a:moveTo>
                  <a:cubicBezTo>
                    <a:pt x="8543" y="9515"/>
                    <a:pt x="8590" y="9546"/>
                    <a:pt x="8622" y="9593"/>
                  </a:cubicBezTo>
                  <a:cubicBezTo>
                    <a:pt x="9562" y="10455"/>
                    <a:pt x="10581" y="11364"/>
                    <a:pt x="11710" y="12305"/>
                  </a:cubicBezTo>
                  <a:cubicBezTo>
                    <a:pt x="10628" y="13198"/>
                    <a:pt x="9484" y="14092"/>
                    <a:pt x="8308" y="14954"/>
                  </a:cubicBezTo>
                  <a:cubicBezTo>
                    <a:pt x="7164" y="13998"/>
                    <a:pt x="6098" y="13026"/>
                    <a:pt x="5111" y="12101"/>
                  </a:cubicBezTo>
                  <a:cubicBezTo>
                    <a:pt x="6302" y="11223"/>
                    <a:pt x="7430" y="10346"/>
                    <a:pt x="8496" y="9468"/>
                  </a:cubicBezTo>
                  <a:close/>
                  <a:moveTo>
                    <a:pt x="16334" y="9468"/>
                  </a:moveTo>
                  <a:cubicBezTo>
                    <a:pt x="17399" y="10346"/>
                    <a:pt x="18544" y="11223"/>
                    <a:pt x="19735" y="12101"/>
                  </a:cubicBezTo>
                  <a:cubicBezTo>
                    <a:pt x="18747" y="13026"/>
                    <a:pt x="17681" y="13998"/>
                    <a:pt x="16537" y="14954"/>
                  </a:cubicBezTo>
                  <a:cubicBezTo>
                    <a:pt x="15362" y="14092"/>
                    <a:pt x="14217" y="13198"/>
                    <a:pt x="13136" y="12305"/>
                  </a:cubicBezTo>
                  <a:cubicBezTo>
                    <a:pt x="14264" y="11364"/>
                    <a:pt x="15283" y="10455"/>
                    <a:pt x="16208" y="9593"/>
                  </a:cubicBezTo>
                  <a:cubicBezTo>
                    <a:pt x="16255" y="9546"/>
                    <a:pt x="16302" y="9515"/>
                    <a:pt x="16334" y="9468"/>
                  </a:cubicBezTo>
                  <a:close/>
                  <a:moveTo>
                    <a:pt x="5158" y="13402"/>
                  </a:moveTo>
                  <a:lnTo>
                    <a:pt x="5158" y="13402"/>
                  </a:lnTo>
                  <a:cubicBezTo>
                    <a:pt x="5894" y="14076"/>
                    <a:pt x="6678" y="14797"/>
                    <a:pt x="7540" y="15518"/>
                  </a:cubicBezTo>
                  <a:cubicBezTo>
                    <a:pt x="6960" y="15941"/>
                    <a:pt x="6365" y="16349"/>
                    <a:pt x="5753" y="16756"/>
                  </a:cubicBezTo>
                  <a:cubicBezTo>
                    <a:pt x="5581" y="15597"/>
                    <a:pt x="5377" y="14468"/>
                    <a:pt x="5158" y="13402"/>
                  </a:cubicBezTo>
                  <a:close/>
                  <a:moveTo>
                    <a:pt x="19688" y="13402"/>
                  </a:moveTo>
                  <a:lnTo>
                    <a:pt x="19688" y="13402"/>
                  </a:lnTo>
                  <a:cubicBezTo>
                    <a:pt x="19468" y="14468"/>
                    <a:pt x="19265" y="15597"/>
                    <a:pt x="19092" y="16756"/>
                  </a:cubicBezTo>
                  <a:cubicBezTo>
                    <a:pt x="18481" y="16349"/>
                    <a:pt x="17885" y="15941"/>
                    <a:pt x="17305" y="15518"/>
                  </a:cubicBezTo>
                  <a:cubicBezTo>
                    <a:pt x="18152" y="14781"/>
                    <a:pt x="18951" y="14076"/>
                    <a:pt x="19688" y="13402"/>
                  </a:cubicBezTo>
                  <a:close/>
                  <a:moveTo>
                    <a:pt x="12415" y="12901"/>
                  </a:moveTo>
                  <a:cubicBezTo>
                    <a:pt x="13481" y="13778"/>
                    <a:pt x="14625" y="14672"/>
                    <a:pt x="15816" y="15565"/>
                  </a:cubicBezTo>
                  <a:cubicBezTo>
                    <a:pt x="14750" y="16474"/>
                    <a:pt x="13606" y="17368"/>
                    <a:pt x="12431" y="18261"/>
                  </a:cubicBezTo>
                  <a:cubicBezTo>
                    <a:pt x="11239" y="17368"/>
                    <a:pt x="10095" y="16474"/>
                    <a:pt x="9014" y="15565"/>
                  </a:cubicBezTo>
                  <a:cubicBezTo>
                    <a:pt x="10221" y="14672"/>
                    <a:pt x="11365" y="13778"/>
                    <a:pt x="12415" y="12901"/>
                  </a:cubicBezTo>
                  <a:close/>
                  <a:moveTo>
                    <a:pt x="8261" y="16129"/>
                  </a:moveTo>
                  <a:cubicBezTo>
                    <a:pt x="9311" y="17007"/>
                    <a:pt x="10456" y="17916"/>
                    <a:pt x="11647" y="18825"/>
                  </a:cubicBezTo>
                  <a:cubicBezTo>
                    <a:pt x="10471" y="19703"/>
                    <a:pt x="9233" y="20550"/>
                    <a:pt x="7948" y="21365"/>
                  </a:cubicBezTo>
                  <a:cubicBezTo>
                    <a:pt x="7666" y="21537"/>
                    <a:pt x="7399" y="21710"/>
                    <a:pt x="7117" y="21882"/>
                  </a:cubicBezTo>
                  <a:cubicBezTo>
                    <a:pt x="6866" y="22039"/>
                    <a:pt x="6615" y="22195"/>
                    <a:pt x="6365" y="22337"/>
                  </a:cubicBezTo>
                  <a:cubicBezTo>
                    <a:pt x="6349" y="21960"/>
                    <a:pt x="6318" y="21600"/>
                    <a:pt x="6286" y="21224"/>
                  </a:cubicBezTo>
                  <a:cubicBezTo>
                    <a:pt x="6255" y="20800"/>
                    <a:pt x="6208" y="20377"/>
                    <a:pt x="6177" y="19954"/>
                  </a:cubicBezTo>
                  <a:cubicBezTo>
                    <a:pt x="6098" y="19202"/>
                    <a:pt x="6004" y="18465"/>
                    <a:pt x="5910" y="17760"/>
                  </a:cubicBezTo>
                  <a:cubicBezTo>
                    <a:pt x="6709" y="17227"/>
                    <a:pt x="7493" y="16678"/>
                    <a:pt x="8261" y="16129"/>
                  </a:cubicBezTo>
                  <a:close/>
                  <a:moveTo>
                    <a:pt x="16584" y="16129"/>
                  </a:moveTo>
                  <a:cubicBezTo>
                    <a:pt x="17352" y="16678"/>
                    <a:pt x="18136" y="17227"/>
                    <a:pt x="18935" y="17760"/>
                  </a:cubicBezTo>
                  <a:cubicBezTo>
                    <a:pt x="18841" y="18465"/>
                    <a:pt x="18747" y="19186"/>
                    <a:pt x="18685" y="19923"/>
                  </a:cubicBezTo>
                  <a:cubicBezTo>
                    <a:pt x="18638" y="20346"/>
                    <a:pt x="18591" y="20769"/>
                    <a:pt x="18559" y="21208"/>
                  </a:cubicBezTo>
                  <a:cubicBezTo>
                    <a:pt x="18528" y="21584"/>
                    <a:pt x="18497" y="21960"/>
                    <a:pt x="18481" y="22337"/>
                  </a:cubicBezTo>
                  <a:cubicBezTo>
                    <a:pt x="18214" y="22180"/>
                    <a:pt x="17964" y="22023"/>
                    <a:pt x="17713" y="21866"/>
                  </a:cubicBezTo>
                  <a:cubicBezTo>
                    <a:pt x="17431" y="21710"/>
                    <a:pt x="17149" y="21521"/>
                    <a:pt x="16882" y="21349"/>
                  </a:cubicBezTo>
                  <a:cubicBezTo>
                    <a:pt x="15612" y="20550"/>
                    <a:pt x="14374" y="19703"/>
                    <a:pt x="13183" y="18825"/>
                  </a:cubicBezTo>
                  <a:cubicBezTo>
                    <a:pt x="14390" y="17916"/>
                    <a:pt x="15534" y="17007"/>
                    <a:pt x="16584" y="16129"/>
                  </a:cubicBezTo>
                  <a:close/>
                  <a:moveTo>
                    <a:pt x="769" y="1"/>
                  </a:moveTo>
                  <a:lnTo>
                    <a:pt x="487" y="236"/>
                  </a:lnTo>
                  <a:lnTo>
                    <a:pt x="1" y="486"/>
                  </a:lnTo>
                  <a:cubicBezTo>
                    <a:pt x="17" y="534"/>
                    <a:pt x="1161" y="2791"/>
                    <a:pt x="2399" y="6599"/>
                  </a:cubicBezTo>
                  <a:cubicBezTo>
                    <a:pt x="2509" y="6897"/>
                    <a:pt x="2603" y="7211"/>
                    <a:pt x="2697" y="7524"/>
                  </a:cubicBezTo>
                  <a:cubicBezTo>
                    <a:pt x="2995" y="8480"/>
                    <a:pt x="3292" y="9531"/>
                    <a:pt x="3575" y="10643"/>
                  </a:cubicBezTo>
                  <a:cubicBezTo>
                    <a:pt x="3684" y="11035"/>
                    <a:pt x="3778" y="11443"/>
                    <a:pt x="3888" y="11866"/>
                  </a:cubicBezTo>
                  <a:cubicBezTo>
                    <a:pt x="3919" y="12023"/>
                    <a:pt x="3951" y="12164"/>
                    <a:pt x="3982" y="12321"/>
                  </a:cubicBezTo>
                  <a:cubicBezTo>
                    <a:pt x="4029" y="12493"/>
                    <a:pt x="4061" y="12665"/>
                    <a:pt x="4108" y="12838"/>
                  </a:cubicBezTo>
                  <a:cubicBezTo>
                    <a:pt x="4405" y="14233"/>
                    <a:pt x="4687" y="15738"/>
                    <a:pt x="4923" y="17305"/>
                  </a:cubicBezTo>
                  <a:cubicBezTo>
                    <a:pt x="4970" y="17634"/>
                    <a:pt x="5017" y="17963"/>
                    <a:pt x="5064" y="18308"/>
                  </a:cubicBezTo>
                  <a:cubicBezTo>
                    <a:pt x="5095" y="18575"/>
                    <a:pt x="5126" y="18841"/>
                    <a:pt x="5158" y="19123"/>
                  </a:cubicBezTo>
                  <a:cubicBezTo>
                    <a:pt x="5220" y="19562"/>
                    <a:pt x="5267" y="19985"/>
                    <a:pt x="5299" y="20440"/>
                  </a:cubicBezTo>
                  <a:cubicBezTo>
                    <a:pt x="5377" y="21224"/>
                    <a:pt x="5440" y="22039"/>
                    <a:pt x="5487" y="22854"/>
                  </a:cubicBezTo>
                  <a:cubicBezTo>
                    <a:pt x="5503" y="23183"/>
                    <a:pt x="5518" y="23528"/>
                    <a:pt x="5534" y="23873"/>
                  </a:cubicBezTo>
                  <a:cubicBezTo>
                    <a:pt x="5565" y="24609"/>
                    <a:pt x="5581" y="25362"/>
                    <a:pt x="5581" y="26114"/>
                  </a:cubicBezTo>
                  <a:lnTo>
                    <a:pt x="6490" y="26114"/>
                  </a:lnTo>
                  <a:cubicBezTo>
                    <a:pt x="6490" y="25189"/>
                    <a:pt x="6459" y="24264"/>
                    <a:pt x="6427" y="23355"/>
                  </a:cubicBezTo>
                  <a:cubicBezTo>
                    <a:pt x="6913" y="23073"/>
                    <a:pt x="7415" y="22775"/>
                    <a:pt x="7885" y="22478"/>
                  </a:cubicBezTo>
                  <a:cubicBezTo>
                    <a:pt x="8167" y="22305"/>
                    <a:pt x="8449" y="22133"/>
                    <a:pt x="8716" y="21945"/>
                  </a:cubicBezTo>
                  <a:cubicBezTo>
                    <a:pt x="10001" y="21130"/>
                    <a:pt x="11239" y="20267"/>
                    <a:pt x="12431" y="19405"/>
                  </a:cubicBezTo>
                  <a:cubicBezTo>
                    <a:pt x="13590" y="20267"/>
                    <a:pt x="14829" y="21114"/>
                    <a:pt x="16098" y="21945"/>
                  </a:cubicBezTo>
                  <a:cubicBezTo>
                    <a:pt x="16381" y="22117"/>
                    <a:pt x="16663" y="22289"/>
                    <a:pt x="16929" y="22462"/>
                  </a:cubicBezTo>
                  <a:cubicBezTo>
                    <a:pt x="17415" y="22775"/>
                    <a:pt x="17917" y="23073"/>
                    <a:pt x="18418" y="23355"/>
                  </a:cubicBezTo>
                  <a:cubicBezTo>
                    <a:pt x="18387" y="24264"/>
                    <a:pt x="18355" y="25189"/>
                    <a:pt x="18355" y="26114"/>
                  </a:cubicBezTo>
                  <a:lnTo>
                    <a:pt x="19265" y="26114"/>
                  </a:lnTo>
                  <a:cubicBezTo>
                    <a:pt x="19265" y="25362"/>
                    <a:pt x="19280" y="24609"/>
                    <a:pt x="19312" y="23873"/>
                  </a:cubicBezTo>
                  <a:cubicBezTo>
                    <a:pt x="19327" y="23528"/>
                    <a:pt x="19343" y="23183"/>
                    <a:pt x="19359" y="22854"/>
                  </a:cubicBezTo>
                  <a:cubicBezTo>
                    <a:pt x="19406" y="22023"/>
                    <a:pt x="19468" y="21208"/>
                    <a:pt x="19547" y="20409"/>
                  </a:cubicBezTo>
                  <a:cubicBezTo>
                    <a:pt x="19594" y="19970"/>
                    <a:pt x="19641" y="19531"/>
                    <a:pt x="19688" y="19092"/>
                  </a:cubicBezTo>
                  <a:cubicBezTo>
                    <a:pt x="19719" y="18825"/>
                    <a:pt x="19751" y="18575"/>
                    <a:pt x="19782" y="18308"/>
                  </a:cubicBezTo>
                  <a:cubicBezTo>
                    <a:pt x="19829" y="17963"/>
                    <a:pt x="19876" y="17634"/>
                    <a:pt x="19923" y="17305"/>
                  </a:cubicBezTo>
                  <a:cubicBezTo>
                    <a:pt x="20158" y="15738"/>
                    <a:pt x="20440" y="14233"/>
                    <a:pt x="20738" y="12838"/>
                  </a:cubicBezTo>
                  <a:cubicBezTo>
                    <a:pt x="20785" y="12665"/>
                    <a:pt x="20816" y="12477"/>
                    <a:pt x="20863" y="12305"/>
                  </a:cubicBezTo>
                  <a:cubicBezTo>
                    <a:pt x="20895" y="12164"/>
                    <a:pt x="20926" y="12023"/>
                    <a:pt x="20957" y="11866"/>
                  </a:cubicBezTo>
                  <a:cubicBezTo>
                    <a:pt x="21067" y="11459"/>
                    <a:pt x="21161" y="11035"/>
                    <a:pt x="21271" y="10643"/>
                  </a:cubicBezTo>
                  <a:cubicBezTo>
                    <a:pt x="21553" y="9531"/>
                    <a:pt x="21851" y="8480"/>
                    <a:pt x="22149" y="7524"/>
                  </a:cubicBezTo>
                  <a:cubicBezTo>
                    <a:pt x="22243" y="7211"/>
                    <a:pt x="22337" y="6897"/>
                    <a:pt x="22446" y="6599"/>
                  </a:cubicBezTo>
                  <a:cubicBezTo>
                    <a:pt x="23685" y="2791"/>
                    <a:pt x="24829" y="534"/>
                    <a:pt x="24845" y="486"/>
                  </a:cubicBezTo>
                  <a:lnTo>
                    <a:pt x="24359" y="236"/>
                  </a:lnTo>
                  <a:lnTo>
                    <a:pt x="24343" y="220"/>
                  </a:lnTo>
                  <a:lnTo>
                    <a:pt x="24061" y="1"/>
                  </a:lnTo>
                  <a:cubicBezTo>
                    <a:pt x="24030" y="63"/>
                    <a:pt x="22541" y="1929"/>
                    <a:pt x="19970" y="4609"/>
                  </a:cubicBezTo>
                  <a:cubicBezTo>
                    <a:pt x="19766" y="4828"/>
                    <a:pt x="19547" y="5048"/>
                    <a:pt x="19327" y="5267"/>
                  </a:cubicBezTo>
                  <a:cubicBezTo>
                    <a:pt x="18434" y="6192"/>
                    <a:pt x="17415" y="7195"/>
                    <a:pt x="16302" y="8245"/>
                  </a:cubicBezTo>
                  <a:cubicBezTo>
                    <a:pt x="15174" y="7305"/>
                    <a:pt x="14092" y="6364"/>
                    <a:pt x="13105" y="5440"/>
                  </a:cubicBezTo>
                  <a:cubicBezTo>
                    <a:pt x="14202" y="4405"/>
                    <a:pt x="15221" y="3402"/>
                    <a:pt x="16130" y="2477"/>
                  </a:cubicBezTo>
                  <a:cubicBezTo>
                    <a:pt x="16349" y="2258"/>
                    <a:pt x="16569" y="2023"/>
                    <a:pt x="16772" y="1803"/>
                  </a:cubicBezTo>
                  <a:cubicBezTo>
                    <a:pt x="16537" y="1599"/>
                    <a:pt x="16318" y="1396"/>
                    <a:pt x="16098" y="1192"/>
                  </a:cubicBezTo>
                  <a:cubicBezTo>
                    <a:pt x="15895" y="1396"/>
                    <a:pt x="15675" y="1631"/>
                    <a:pt x="15456" y="1850"/>
                  </a:cubicBezTo>
                  <a:cubicBezTo>
                    <a:pt x="14547" y="2775"/>
                    <a:pt x="13528" y="3778"/>
                    <a:pt x="12415" y="4813"/>
                  </a:cubicBezTo>
                  <a:cubicBezTo>
                    <a:pt x="11302" y="3778"/>
                    <a:pt x="10299" y="2775"/>
                    <a:pt x="9390" y="1850"/>
                  </a:cubicBezTo>
                  <a:cubicBezTo>
                    <a:pt x="9170" y="1631"/>
                    <a:pt x="8951" y="1396"/>
                    <a:pt x="8747" y="1192"/>
                  </a:cubicBezTo>
                  <a:cubicBezTo>
                    <a:pt x="8528" y="1396"/>
                    <a:pt x="8293" y="1599"/>
                    <a:pt x="8073" y="1803"/>
                  </a:cubicBezTo>
                  <a:cubicBezTo>
                    <a:pt x="8277" y="2023"/>
                    <a:pt x="8496" y="2242"/>
                    <a:pt x="8716" y="2477"/>
                  </a:cubicBezTo>
                  <a:cubicBezTo>
                    <a:pt x="9625" y="3402"/>
                    <a:pt x="10628" y="4405"/>
                    <a:pt x="11741" y="5440"/>
                  </a:cubicBezTo>
                  <a:cubicBezTo>
                    <a:pt x="10738" y="6364"/>
                    <a:pt x="9672" y="7305"/>
                    <a:pt x="8543" y="8245"/>
                  </a:cubicBezTo>
                  <a:cubicBezTo>
                    <a:pt x="7430" y="7195"/>
                    <a:pt x="6412" y="6192"/>
                    <a:pt x="5518" y="5267"/>
                  </a:cubicBezTo>
                  <a:cubicBezTo>
                    <a:pt x="5299" y="5048"/>
                    <a:pt x="5079" y="4828"/>
                    <a:pt x="4876" y="4609"/>
                  </a:cubicBezTo>
                  <a:cubicBezTo>
                    <a:pt x="2305" y="1929"/>
                    <a:pt x="816" y="63"/>
                    <a:pt x="7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4867910" y="2565326"/>
              <a:ext cx="138484" cy="111383"/>
            </a:xfrm>
            <a:custGeom>
              <a:avLst/>
              <a:gdLst/>
              <a:ahLst/>
              <a:cxnLst/>
              <a:rect l="l" t="t" r="r" b="b"/>
              <a:pathLst>
                <a:path w="8089" h="6506" extrusionOk="0">
                  <a:moveTo>
                    <a:pt x="1" y="0"/>
                  </a:moveTo>
                  <a:lnTo>
                    <a:pt x="1" y="0"/>
                  </a:lnTo>
                  <a:cubicBezTo>
                    <a:pt x="63" y="423"/>
                    <a:pt x="110" y="862"/>
                    <a:pt x="142" y="1317"/>
                  </a:cubicBezTo>
                  <a:cubicBezTo>
                    <a:pt x="471" y="1583"/>
                    <a:pt x="800" y="1834"/>
                    <a:pt x="1129" y="2101"/>
                  </a:cubicBezTo>
                  <a:cubicBezTo>
                    <a:pt x="1396" y="2320"/>
                    <a:pt x="1678" y="2540"/>
                    <a:pt x="1960" y="2759"/>
                  </a:cubicBezTo>
                  <a:cubicBezTo>
                    <a:pt x="2211" y="2963"/>
                    <a:pt x="2477" y="3151"/>
                    <a:pt x="2728" y="3355"/>
                  </a:cubicBezTo>
                  <a:cubicBezTo>
                    <a:pt x="3904" y="4232"/>
                    <a:pt x="5126" y="5110"/>
                    <a:pt x="6412" y="5957"/>
                  </a:cubicBezTo>
                  <a:cubicBezTo>
                    <a:pt x="6694" y="6145"/>
                    <a:pt x="6960" y="6333"/>
                    <a:pt x="7242" y="6505"/>
                  </a:cubicBezTo>
                  <a:cubicBezTo>
                    <a:pt x="7524" y="6317"/>
                    <a:pt x="7807" y="6145"/>
                    <a:pt x="8089" y="5957"/>
                  </a:cubicBezTo>
                  <a:cubicBezTo>
                    <a:pt x="7807" y="5784"/>
                    <a:pt x="7524" y="5596"/>
                    <a:pt x="7242" y="5424"/>
                  </a:cubicBezTo>
                  <a:cubicBezTo>
                    <a:pt x="5973" y="4577"/>
                    <a:pt x="4750" y="3715"/>
                    <a:pt x="3559" y="2822"/>
                  </a:cubicBezTo>
                  <a:cubicBezTo>
                    <a:pt x="3308" y="2634"/>
                    <a:pt x="3042" y="2430"/>
                    <a:pt x="2791" y="2242"/>
                  </a:cubicBezTo>
                  <a:cubicBezTo>
                    <a:pt x="2179" y="1771"/>
                    <a:pt x="1584" y="1301"/>
                    <a:pt x="1004" y="831"/>
                  </a:cubicBezTo>
                  <a:cubicBezTo>
                    <a:pt x="675" y="549"/>
                    <a:pt x="330" y="28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4767823" y="2233633"/>
              <a:ext cx="448955" cy="38931"/>
            </a:xfrm>
            <a:custGeom>
              <a:avLst/>
              <a:gdLst/>
              <a:ahLst/>
              <a:cxnLst/>
              <a:rect l="l" t="t" r="r" b="b"/>
              <a:pathLst>
                <a:path w="26224" h="2274" extrusionOk="0">
                  <a:moveTo>
                    <a:pt x="1129" y="1"/>
                  </a:moveTo>
                  <a:cubicBezTo>
                    <a:pt x="502" y="1"/>
                    <a:pt x="0" y="502"/>
                    <a:pt x="0" y="1129"/>
                  </a:cubicBezTo>
                  <a:cubicBezTo>
                    <a:pt x="0" y="1756"/>
                    <a:pt x="502" y="2274"/>
                    <a:pt x="1129" y="2274"/>
                  </a:cubicBezTo>
                  <a:lnTo>
                    <a:pt x="25079" y="2274"/>
                  </a:lnTo>
                  <a:cubicBezTo>
                    <a:pt x="25722" y="2274"/>
                    <a:pt x="26223" y="1756"/>
                    <a:pt x="26223" y="1129"/>
                  </a:cubicBezTo>
                  <a:cubicBezTo>
                    <a:pt x="26223" y="502"/>
                    <a:pt x="25722" y="1"/>
                    <a:pt x="250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6"/>
          <p:cNvSpPr txBox="1">
            <a:spLocks noGrp="1"/>
          </p:cNvSpPr>
          <p:nvPr>
            <p:ph type="title"/>
          </p:nvPr>
        </p:nvSpPr>
        <p:spPr>
          <a:xfrm>
            <a:off x="3211550" y="1649550"/>
            <a:ext cx="5153700" cy="184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500"/>
              <a:t>3. Do Younger Players Have More to Prove?</a:t>
            </a:r>
            <a:endParaRPr sz="45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332" name="Google Shape;332;p27"/>
          <p:cNvGrpSpPr/>
          <p:nvPr/>
        </p:nvGrpSpPr>
        <p:grpSpPr>
          <a:xfrm>
            <a:off x="6507175" y="1112225"/>
            <a:ext cx="1483500" cy="3473400"/>
            <a:chOff x="6278575" y="1116825"/>
            <a:chExt cx="1483500" cy="3473400"/>
          </a:xfrm>
        </p:grpSpPr>
        <p:cxnSp>
          <p:nvCxnSpPr>
            <p:cNvPr id="333" name="Google Shape;333;p27"/>
            <p:cNvCxnSpPr/>
            <p:nvPr/>
          </p:nvCxnSpPr>
          <p:spPr>
            <a:xfrm>
              <a:off x="7020425" y="1116825"/>
              <a:ext cx="0" cy="3473400"/>
            </a:xfrm>
            <a:prstGeom prst="straightConnector1">
              <a:avLst/>
            </a:prstGeom>
            <a:noFill/>
            <a:ln w="38100" cap="flat" cmpd="sng">
              <a:solidFill>
                <a:schemeClr val="accent3"/>
              </a:solidFill>
              <a:prstDash val="dash"/>
              <a:round/>
              <a:headEnd type="none" w="med" len="med"/>
              <a:tailEnd type="none" w="med" len="med"/>
            </a:ln>
          </p:spPr>
        </p:cxnSp>
        <p:sp>
          <p:nvSpPr>
            <p:cNvPr id="334" name="Google Shape;334;p27"/>
            <p:cNvSpPr/>
            <p:nvPr/>
          </p:nvSpPr>
          <p:spPr>
            <a:xfrm>
              <a:off x="6278575" y="2515700"/>
              <a:ext cx="1483500" cy="1483500"/>
            </a:xfrm>
            <a:prstGeom prst="ellipse">
              <a:avLst/>
            </a:prstGeom>
            <a:noFill/>
            <a:ln w="38100" cap="flat" cmpd="sng">
              <a:solidFill>
                <a:schemeClr val="accent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5" name="Google Shape;335;p27"/>
          <p:cNvPicPr preferRelativeResize="0"/>
          <p:nvPr/>
        </p:nvPicPr>
        <p:blipFill rotWithShape="1">
          <a:blip r:embed="rId3">
            <a:alphaModFix/>
          </a:blip>
          <a:srcRect t="11119"/>
          <a:stretch/>
        </p:blipFill>
        <p:spPr>
          <a:xfrm>
            <a:off x="944663" y="140559"/>
            <a:ext cx="7254674" cy="4862379"/>
          </a:xfrm>
          <a:prstGeom prst="rect">
            <a:avLst/>
          </a:prstGeom>
          <a:noFill/>
          <a:ln>
            <a:noFill/>
          </a:ln>
        </p:spPr>
      </p:pic>
      <p:sp>
        <p:nvSpPr>
          <p:cNvPr id="336" name="Google Shape;336;p27"/>
          <p:cNvSpPr txBox="1">
            <a:spLocks noGrp="1"/>
          </p:cNvSpPr>
          <p:nvPr>
            <p:ph type="title"/>
          </p:nvPr>
        </p:nvSpPr>
        <p:spPr>
          <a:xfrm>
            <a:off x="4404550" y="379025"/>
            <a:ext cx="3429300" cy="733200"/>
          </a:xfrm>
          <a:prstGeom prst="rect">
            <a:avLst/>
          </a:prstGeom>
          <a:solidFill>
            <a:srgbClr val="78909C"/>
          </a:solidFill>
        </p:spPr>
        <p:txBody>
          <a:bodyPr spcFirstLastPara="1" wrap="square" lIns="91425" tIns="91425" rIns="91425" bIns="91425" anchor="ctr" anchorCtr="0">
            <a:noAutofit/>
          </a:bodyPr>
          <a:lstStyle/>
          <a:p>
            <a:pPr marL="0" lvl="0" indent="0" algn="l" rtl="0">
              <a:spcBef>
                <a:spcPts val="0"/>
              </a:spcBef>
              <a:spcAft>
                <a:spcPts val="0"/>
              </a:spcAft>
              <a:buNone/>
            </a:pPr>
            <a:r>
              <a:rPr lang="en" sz="2800"/>
              <a:t>Age Distribution</a:t>
            </a:r>
            <a:endParaRPr sz="2800">
              <a:highlight>
                <a:srgbClr val="78909C"/>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8"/>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Player Contracts</a:t>
            </a:r>
            <a:endParaRPr/>
          </a:p>
        </p:txBody>
      </p:sp>
      <p:grpSp>
        <p:nvGrpSpPr>
          <p:cNvPr id="342" name="Google Shape;342;p28"/>
          <p:cNvGrpSpPr/>
          <p:nvPr/>
        </p:nvGrpSpPr>
        <p:grpSpPr>
          <a:xfrm>
            <a:off x="697900" y="2126825"/>
            <a:ext cx="2785500" cy="1041700"/>
            <a:chOff x="504775" y="1818250"/>
            <a:chExt cx="2785500" cy="1041700"/>
          </a:xfrm>
        </p:grpSpPr>
        <p:sp>
          <p:nvSpPr>
            <p:cNvPr id="343" name="Google Shape;343;p28"/>
            <p:cNvSpPr txBox="1"/>
            <p:nvPr/>
          </p:nvSpPr>
          <p:spPr>
            <a:xfrm>
              <a:off x="1075050" y="1818250"/>
              <a:ext cx="1623300" cy="461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1200"/>
                </a:spcAft>
                <a:buNone/>
              </a:pPr>
              <a:endParaRPr>
                <a:solidFill>
                  <a:schemeClr val="lt1"/>
                </a:solidFill>
                <a:latin typeface="Roboto"/>
                <a:ea typeface="Roboto"/>
                <a:cs typeface="Roboto"/>
                <a:sym typeface="Roboto"/>
              </a:endParaRPr>
            </a:p>
          </p:txBody>
        </p:sp>
        <p:sp>
          <p:nvSpPr>
            <p:cNvPr id="344" name="Google Shape;344;p28"/>
            <p:cNvSpPr txBox="1"/>
            <p:nvPr/>
          </p:nvSpPr>
          <p:spPr>
            <a:xfrm>
              <a:off x="504775" y="2144450"/>
              <a:ext cx="2785500" cy="715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700" b="1">
                  <a:solidFill>
                    <a:schemeClr val="lt1"/>
                  </a:solidFill>
                  <a:latin typeface="Roboto"/>
                  <a:ea typeface="Roboto"/>
                  <a:cs typeface="Roboto"/>
                  <a:sym typeface="Roboto"/>
                </a:rPr>
                <a:t>Average</a:t>
              </a:r>
              <a:endParaRPr sz="1700" b="1">
                <a:solidFill>
                  <a:schemeClr val="lt1"/>
                </a:solidFill>
                <a:latin typeface="Roboto"/>
                <a:ea typeface="Roboto"/>
                <a:cs typeface="Roboto"/>
                <a:sym typeface="Roboto"/>
              </a:endParaRPr>
            </a:p>
            <a:p>
              <a:pPr marL="0" lvl="0" indent="0" algn="ctr" rtl="0">
                <a:lnSpc>
                  <a:spcPct val="100000"/>
                </a:lnSpc>
                <a:spcBef>
                  <a:spcPts val="0"/>
                </a:spcBef>
                <a:spcAft>
                  <a:spcPts val="0"/>
                </a:spcAft>
                <a:buNone/>
              </a:pPr>
              <a:r>
                <a:rPr lang="en" sz="1700" b="1">
                  <a:solidFill>
                    <a:schemeClr val="lt1"/>
                  </a:solidFill>
                  <a:latin typeface="Roboto"/>
                  <a:ea typeface="Roboto"/>
                  <a:cs typeface="Roboto"/>
                  <a:sym typeface="Roboto"/>
                </a:rPr>
                <a:t>Annual Salary: </a:t>
              </a:r>
              <a:endParaRPr sz="1700" b="1">
                <a:solidFill>
                  <a:schemeClr val="lt1"/>
                </a:solidFill>
                <a:latin typeface="Roboto"/>
                <a:ea typeface="Roboto"/>
                <a:cs typeface="Roboto"/>
                <a:sym typeface="Roboto"/>
              </a:endParaRPr>
            </a:p>
            <a:p>
              <a:pPr marL="0" lvl="0" indent="0" algn="ctr" rtl="0">
                <a:lnSpc>
                  <a:spcPct val="100000"/>
                </a:lnSpc>
                <a:spcBef>
                  <a:spcPts val="0"/>
                </a:spcBef>
                <a:spcAft>
                  <a:spcPts val="0"/>
                </a:spcAft>
                <a:buNone/>
              </a:pPr>
              <a:r>
                <a:rPr lang="en" sz="1700" b="1">
                  <a:solidFill>
                    <a:schemeClr val="lt1"/>
                  </a:solidFill>
                  <a:latin typeface="Roboto"/>
                  <a:ea typeface="Roboto"/>
                  <a:cs typeface="Roboto"/>
                  <a:sym typeface="Roboto"/>
                </a:rPr>
                <a:t>$9,061,601</a:t>
              </a:r>
              <a:endParaRPr sz="1000" b="1">
                <a:solidFill>
                  <a:schemeClr val="lt1"/>
                </a:solidFill>
                <a:latin typeface="Roboto"/>
                <a:ea typeface="Roboto"/>
                <a:cs typeface="Roboto"/>
                <a:sym typeface="Roboto"/>
              </a:endParaRPr>
            </a:p>
          </p:txBody>
        </p:sp>
      </p:grpSp>
      <p:sp>
        <p:nvSpPr>
          <p:cNvPr id="345" name="Google Shape;345;p28"/>
          <p:cNvSpPr txBox="1"/>
          <p:nvPr/>
        </p:nvSpPr>
        <p:spPr>
          <a:xfrm>
            <a:off x="931425" y="1448225"/>
            <a:ext cx="2296800" cy="1178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1000"/>
              </a:spcBef>
              <a:spcAft>
                <a:spcPts val="0"/>
              </a:spcAft>
              <a:buNone/>
            </a:pPr>
            <a:r>
              <a:rPr lang="en" sz="2800">
                <a:solidFill>
                  <a:schemeClr val="lt1"/>
                </a:solidFill>
                <a:latin typeface="Alfa Slab One"/>
                <a:ea typeface="Alfa Slab One"/>
                <a:cs typeface="Alfa Slab One"/>
                <a:sym typeface="Alfa Slab One"/>
              </a:rPr>
              <a:t>Ausar Thompson</a:t>
            </a:r>
            <a:endParaRPr sz="2800">
              <a:solidFill>
                <a:schemeClr val="lt1"/>
              </a:solidFill>
              <a:latin typeface="Roboto"/>
              <a:ea typeface="Roboto"/>
              <a:cs typeface="Roboto"/>
              <a:sym typeface="Roboto"/>
            </a:endParaRPr>
          </a:p>
        </p:txBody>
      </p:sp>
      <p:sp>
        <p:nvSpPr>
          <p:cNvPr id="346" name="Google Shape;346;p28"/>
          <p:cNvSpPr txBox="1"/>
          <p:nvPr/>
        </p:nvSpPr>
        <p:spPr>
          <a:xfrm>
            <a:off x="3693700" y="1622525"/>
            <a:ext cx="1821600" cy="829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1200"/>
              </a:spcAft>
              <a:buNone/>
            </a:pPr>
            <a:r>
              <a:rPr lang="en" sz="2800">
                <a:solidFill>
                  <a:schemeClr val="lt1"/>
                </a:solidFill>
                <a:latin typeface="Alfa Slab One"/>
                <a:ea typeface="Alfa Slab One"/>
                <a:cs typeface="Alfa Slab One"/>
                <a:sym typeface="Alfa Slab One"/>
              </a:rPr>
              <a:t>Herbert Jones</a:t>
            </a:r>
            <a:endParaRPr sz="2800">
              <a:solidFill>
                <a:schemeClr val="lt1"/>
              </a:solidFill>
              <a:latin typeface="Alfa Slab One"/>
              <a:ea typeface="Alfa Slab One"/>
              <a:cs typeface="Alfa Slab One"/>
              <a:sym typeface="Alfa Slab One"/>
            </a:endParaRPr>
          </a:p>
        </p:txBody>
      </p:sp>
      <p:grpSp>
        <p:nvGrpSpPr>
          <p:cNvPr id="347" name="Google Shape;347;p28"/>
          <p:cNvGrpSpPr/>
          <p:nvPr/>
        </p:nvGrpSpPr>
        <p:grpSpPr>
          <a:xfrm>
            <a:off x="5725600" y="2452015"/>
            <a:ext cx="2785500" cy="740718"/>
            <a:chOff x="4205725" y="1643935"/>
            <a:chExt cx="2785500" cy="1290900"/>
          </a:xfrm>
        </p:grpSpPr>
        <p:sp>
          <p:nvSpPr>
            <p:cNvPr id="348" name="Google Shape;348;p28"/>
            <p:cNvSpPr txBox="1"/>
            <p:nvPr/>
          </p:nvSpPr>
          <p:spPr>
            <a:xfrm>
              <a:off x="4732650" y="1818250"/>
              <a:ext cx="1623300" cy="461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1200"/>
                </a:spcAft>
                <a:buNone/>
              </a:pPr>
              <a:endParaRPr>
                <a:solidFill>
                  <a:schemeClr val="lt1"/>
                </a:solidFill>
                <a:latin typeface="Roboto"/>
                <a:ea typeface="Roboto"/>
                <a:cs typeface="Roboto"/>
                <a:sym typeface="Roboto"/>
              </a:endParaRPr>
            </a:p>
          </p:txBody>
        </p:sp>
        <p:sp>
          <p:nvSpPr>
            <p:cNvPr id="349" name="Google Shape;349;p28"/>
            <p:cNvSpPr txBox="1"/>
            <p:nvPr/>
          </p:nvSpPr>
          <p:spPr>
            <a:xfrm>
              <a:off x="4205725" y="1643935"/>
              <a:ext cx="2785500" cy="1290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800" b="1">
                  <a:solidFill>
                    <a:schemeClr val="lt1"/>
                  </a:solidFill>
                  <a:latin typeface="Roboto"/>
                  <a:ea typeface="Roboto"/>
                  <a:cs typeface="Roboto"/>
                  <a:sym typeface="Roboto"/>
                </a:rPr>
                <a:t>Average </a:t>
              </a:r>
              <a:endParaRPr sz="1800" b="1">
                <a:solidFill>
                  <a:schemeClr val="lt1"/>
                </a:solidFill>
                <a:latin typeface="Roboto"/>
                <a:ea typeface="Roboto"/>
                <a:cs typeface="Roboto"/>
                <a:sym typeface="Roboto"/>
              </a:endParaRPr>
            </a:p>
            <a:p>
              <a:pPr marL="0" lvl="0" indent="0" algn="ctr" rtl="0">
                <a:lnSpc>
                  <a:spcPct val="100000"/>
                </a:lnSpc>
                <a:spcBef>
                  <a:spcPts val="0"/>
                </a:spcBef>
                <a:spcAft>
                  <a:spcPts val="0"/>
                </a:spcAft>
                <a:buNone/>
              </a:pPr>
              <a:r>
                <a:rPr lang="en" sz="1800" b="1">
                  <a:solidFill>
                    <a:schemeClr val="lt1"/>
                  </a:solidFill>
                  <a:latin typeface="Roboto"/>
                  <a:ea typeface="Roboto"/>
                  <a:cs typeface="Roboto"/>
                  <a:sym typeface="Roboto"/>
                </a:rPr>
                <a:t>Annual Salary:</a:t>
              </a:r>
              <a:endParaRPr sz="1800" b="1">
                <a:solidFill>
                  <a:schemeClr val="lt1"/>
                </a:solidFill>
                <a:latin typeface="Roboto"/>
                <a:ea typeface="Roboto"/>
                <a:cs typeface="Roboto"/>
                <a:sym typeface="Roboto"/>
              </a:endParaRPr>
            </a:p>
            <a:p>
              <a:pPr marL="0" lvl="0" indent="0" algn="ctr" rtl="0">
                <a:lnSpc>
                  <a:spcPct val="100000"/>
                </a:lnSpc>
                <a:spcBef>
                  <a:spcPts val="0"/>
                </a:spcBef>
                <a:spcAft>
                  <a:spcPts val="0"/>
                </a:spcAft>
                <a:buNone/>
              </a:pPr>
              <a:r>
                <a:rPr lang="en" sz="1800" b="1">
                  <a:solidFill>
                    <a:schemeClr val="lt1"/>
                  </a:solidFill>
                  <a:latin typeface="Roboto"/>
                  <a:ea typeface="Roboto"/>
                  <a:cs typeface="Roboto"/>
                  <a:sym typeface="Roboto"/>
                </a:rPr>
                <a:t> $53,320,232</a:t>
              </a:r>
              <a:endParaRPr sz="1800" b="1">
                <a:solidFill>
                  <a:schemeClr val="lt1"/>
                </a:solidFill>
                <a:latin typeface="Roboto"/>
                <a:ea typeface="Roboto"/>
                <a:cs typeface="Roboto"/>
                <a:sym typeface="Roboto"/>
              </a:endParaRPr>
            </a:p>
          </p:txBody>
        </p:sp>
      </p:grpSp>
      <p:sp>
        <p:nvSpPr>
          <p:cNvPr id="350" name="Google Shape;350;p28"/>
          <p:cNvSpPr txBox="1"/>
          <p:nvPr/>
        </p:nvSpPr>
        <p:spPr>
          <a:xfrm>
            <a:off x="6157900" y="1516475"/>
            <a:ext cx="1920900" cy="1041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1200"/>
              </a:spcAft>
              <a:buNone/>
            </a:pPr>
            <a:r>
              <a:rPr lang="en" sz="2800">
                <a:solidFill>
                  <a:schemeClr val="lt1"/>
                </a:solidFill>
                <a:latin typeface="Alfa Slab One"/>
                <a:ea typeface="Alfa Slab One"/>
                <a:cs typeface="Alfa Slab One"/>
                <a:sym typeface="Alfa Slab One"/>
              </a:rPr>
              <a:t>Joel Embiid</a:t>
            </a:r>
            <a:endParaRPr sz="2800">
              <a:solidFill>
                <a:schemeClr val="lt1"/>
              </a:solidFill>
              <a:latin typeface="Roboto"/>
              <a:ea typeface="Roboto"/>
              <a:cs typeface="Roboto"/>
              <a:sym typeface="Roboto"/>
            </a:endParaRPr>
          </a:p>
        </p:txBody>
      </p:sp>
      <p:sp>
        <p:nvSpPr>
          <p:cNvPr id="351" name="Google Shape;351;p28"/>
          <p:cNvSpPr/>
          <p:nvPr/>
        </p:nvSpPr>
        <p:spPr>
          <a:xfrm>
            <a:off x="1038675" y="3846622"/>
            <a:ext cx="2082300" cy="410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Roboto"/>
                <a:ea typeface="Roboto"/>
                <a:cs typeface="Roboto"/>
                <a:sym typeface="Roboto"/>
              </a:rPr>
              <a:t>4 year / $36,246,405</a:t>
            </a:r>
            <a:endParaRPr b="1">
              <a:solidFill>
                <a:schemeClr val="dk1"/>
              </a:solidFill>
              <a:latin typeface="Roboto"/>
              <a:ea typeface="Roboto"/>
              <a:cs typeface="Roboto"/>
              <a:sym typeface="Roboto"/>
            </a:endParaRPr>
          </a:p>
        </p:txBody>
      </p:sp>
      <p:sp>
        <p:nvSpPr>
          <p:cNvPr id="352" name="Google Shape;352;p28"/>
          <p:cNvSpPr/>
          <p:nvPr/>
        </p:nvSpPr>
        <p:spPr>
          <a:xfrm>
            <a:off x="3530850" y="3846622"/>
            <a:ext cx="2082300" cy="410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Roboto"/>
                <a:ea typeface="Roboto"/>
                <a:cs typeface="Roboto"/>
                <a:sym typeface="Roboto"/>
              </a:rPr>
              <a:t>4 year / $53,827,872</a:t>
            </a:r>
            <a:endParaRPr b="1">
              <a:solidFill>
                <a:schemeClr val="dk1"/>
              </a:solidFill>
              <a:latin typeface="Roboto"/>
              <a:ea typeface="Roboto"/>
              <a:cs typeface="Roboto"/>
              <a:sym typeface="Roboto"/>
            </a:endParaRPr>
          </a:p>
        </p:txBody>
      </p:sp>
      <p:sp>
        <p:nvSpPr>
          <p:cNvPr id="353" name="Google Shape;353;p28"/>
          <p:cNvSpPr/>
          <p:nvPr/>
        </p:nvSpPr>
        <p:spPr>
          <a:xfrm>
            <a:off x="6023025" y="3846622"/>
            <a:ext cx="2082300" cy="410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Roboto"/>
                <a:ea typeface="Roboto"/>
                <a:cs typeface="Roboto"/>
                <a:sym typeface="Roboto"/>
              </a:rPr>
              <a:t>4 year / $213,280,928</a:t>
            </a:r>
            <a:endParaRPr b="1">
              <a:solidFill>
                <a:schemeClr val="dk1"/>
              </a:solidFill>
              <a:latin typeface="Roboto"/>
              <a:ea typeface="Roboto"/>
              <a:cs typeface="Roboto"/>
              <a:sym typeface="Roboto"/>
            </a:endParaRPr>
          </a:p>
        </p:txBody>
      </p:sp>
      <p:grpSp>
        <p:nvGrpSpPr>
          <p:cNvPr id="354" name="Google Shape;354;p28"/>
          <p:cNvGrpSpPr/>
          <p:nvPr/>
        </p:nvGrpSpPr>
        <p:grpSpPr>
          <a:xfrm>
            <a:off x="1263460" y="3433988"/>
            <a:ext cx="1654393" cy="233400"/>
            <a:chOff x="1263460" y="3433988"/>
            <a:chExt cx="1654393" cy="233400"/>
          </a:xfrm>
        </p:grpSpPr>
        <p:sp>
          <p:nvSpPr>
            <p:cNvPr id="355" name="Google Shape;355;p28"/>
            <p:cNvSpPr/>
            <p:nvPr/>
          </p:nvSpPr>
          <p:spPr>
            <a:xfrm>
              <a:off x="1263460" y="3433988"/>
              <a:ext cx="233400" cy="233400"/>
            </a:xfrm>
            <a:prstGeom prst="ellipse">
              <a:avLst/>
            </a:prstGeom>
            <a:solidFill>
              <a:schemeClr val="accent2"/>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8"/>
            <p:cNvSpPr/>
            <p:nvPr/>
          </p:nvSpPr>
          <p:spPr>
            <a:xfrm>
              <a:off x="2684453" y="3433988"/>
              <a:ext cx="233400" cy="233400"/>
            </a:xfrm>
            <a:prstGeom prst="ellipse">
              <a:avLst/>
            </a:prstGeom>
            <a:solidFill>
              <a:schemeClr val="dk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8"/>
            <p:cNvSpPr/>
            <p:nvPr/>
          </p:nvSpPr>
          <p:spPr>
            <a:xfrm>
              <a:off x="1963133" y="3433988"/>
              <a:ext cx="233400" cy="233400"/>
            </a:xfrm>
            <a:prstGeom prst="ellipse">
              <a:avLst/>
            </a:prstGeom>
            <a:solidFill>
              <a:schemeClr val="dk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28"/>
          <p:cNvGrpSpPr/>
          <p:nvPr/>
        </p:nvGrpSpPr>
        <p:grpSpPr>
          <a:xfrm>
            <a:off x="3777310" y="3433988"/>
            <a:ext cx="1654393" cy="233400"/>
            <a:chOff x="1263460" y="3433988"/>
            <a:chExt cx="1654393" cy="233400"/>
          </a:xfrm>
        </p:grpSpPr>
        <p:sp>
          <p:nvSpPr>
            <p:cNvPr id="359" name="Google Shape;359;p28"/>
            <p:cNvSpPr/>
            <p:nvPr/>
          </p:nvSpPr>
          <p:spPr>
            <a:xfrm>
              <a:off x="1263460" y="3433988"/>
              <a:ext cx="233400" cy="233400"/>
            </a:xfrm>
            <a:prstGeom prst="ellipse">
              <a:avLst/>
            </a:prstGeom>
            <a:solidFill>
              <a:schemeClr val="accent2"/>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8"/>
            <p:cNvSpPr/>
            <p:nvPr/>
          </p:nvSpPr>
          <p:spPr>
            <a:xfrm>
              <a:off x="2684453" y="3433988"/>
              <a:ext cx="233400" cy="233400"/>
            </a:xfrm>
            <a:prstGeom prst="ellipse">
              <a:avLst/>
            </a:prstGeom>
            <a:solidFill>
              <a:schemeClr val="dk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8"/>
            <p:cNvSpPr/>
            <p:nvPr/>
          </p:nvSpPr>
          <p:spPr>
            <a:xfrm>
              <a:off x="1963133" y="3433988"/>
              <a:ext cx="233400" cy="233400"/>
            </a:xfrm>
            <a:prstGeom prst="ellipse">
              <a:avLst/>
            </a:prstGeom>
            <a:solidFill>
              <a:schemeClr val="dk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 name="Google Shape;362;p28"/>
          <p:cNvSpPr/>
          <p:nvPr/>
        </p:nvSpPr>
        <p:spPr>
          <a:xfrm>
            <a:off x="4466135" y="3433988"/>
            <a:ext cx="233400" cy="233400"/>
          </a:xfrm>
          <a:prstGeom prst="ellipse">
            <a:avLst/>
          </a:prstGeom>
          <a:solidFill>
            <a:schemeClr val="accent2"/>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 name="Google Shape;363;p28"/>
          <p:cNvGrpSpPr/>
          <p:nvPr/>
        </p:nvGrpSpPr>
        <p:grpSpPr>
          <a:xfrm>
            <a:off x="6291160" y="3433988"/>
            <a:ext cx="1654393" cy="233400"/>
            <a:chOff x="1263460" y="3433988"/>
            <a:chExt cx="1654393" cy="233400"/>
          </a:xfrm>
        </p:grpSpPr>
        <p:sp>
          <p:nvSpPr>
            <p:cNvPr id="364" name="Google Shape;364;p28"/>
            <p:cNvSpPr/>
            <p:nvPr/>
          </p:nvSpPr>
          <p:spPr>
            <a:xfrm>
              <a:off x="1263460" y="3433988"/>
              <a:ext cx="233400" cy="233400"/>
            </a:xfrm>
            <a:prstGeom prst="ellipse">
              <a:avLst/>
            </a:prstGeom>
            <a:solidFill>
              <a:schemeClr val="accent2"/>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8"/>
            <p:cNvSpPr/>
            <p:nvPr/>
          </p:nvSpPr>
          <p:spPr>
            <a:xfrm>
              <a:off x="2684453" y="3433988"/>
              <a:ext cx="233400" cy="233400"/>
            </a:xfrm>
            <a:prstGeom prst="ellipse">
              <a:avLst/>
            </a:prstGeom>
            <a:solidFill>
              <a:schemeClr val="dk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8"/>
            <p:cNvSpPr/>
            <p:nvPr/>
          </p:nvSpPr>
          <p:spPr>
            <a:xfrm>
              <a:off x="1963133" y="3433988"/>
              <a:ext cx="233400" cy="233400"/>
            </a:xfrm>
            <a:prstGeom prst="ellipse">
              <a:avLst/>
            </a:prstGeom>
            <a:solidFill>
              <a:schemeClr val="dk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7" name="Google Shape;367;p28"/>
          <p:cNvSpPr/>
          <p:nvPr/>
        </p:nvSpPr>
        <p:spPr>
          <a:xfrm>
            <a:off x="6979985" y="3433988"/>
            <a:ext cx="233400" cy="233400"/>
          </a:xfrm>
          <a:prstGeom prst="ellipse">
            <a:avLst/>
          </a:prstGeom>
          <a:solidFill>
            <a:schemeClr val="accent2"/>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8"/>
          <p:cNvSpPr/>
          <p:nvPr/>
        </p:nvSpPr>
        <p:spPr>
          <a:xfrm>
            <a:off x="7712160" y="3433988"/>
            <a:ext cx="233400" cy="233400"/>
          </a:xfrm>
          <a:prstGeom prst="ellipse">
            <a:avLst/>
          </a:prstGeom>
          <a:solidFill>
            <a:schemeClr val="accent2"/>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8"/>
          <p:cNvSpPr txBox="1"/>
          <p:nvPr/>
        </p:nvSpPr>
        <p:spPr>
          <a:xfrm>
            <a:off x="1564900" y="4269375"/>
            <a:ext cx="1051500" cy="23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u="sng">
                <a:solidFill>
                  <a:schemeClr val="lt1"/>
                </a:solidFill>
                <a:latin typeface="Roboto"/>
                <a:ea typeface="Roboto"/>
                <a:cs typeface="Roboto"/>
                <a:sym typeface="Roboto"/>
                <a:hlinkClick r:id="rId3">
                  <a:extLst>
                    <a:ext uri="{A12FA001-AC4F-418D-AE19-62706E023703}">
                      <ahyp:hlinkClr xmlns:ahyp="http://schemas.microsoft.com/office/drawing/2018/hyperlinkcolor" val="tx"/>
                    </a:ext>
                  </a:extLst>
                </a:hlinkClick>
              </a:rPr>
              <a:t>Source</a:t>
            </a:r>
            <a:endParaRPr sz="1800">
              <a:solidFill>
                <a:schemeClr val="lt1"/>
              </a:solidFill>
              <a:latin typeface="Roboto"/>
              <a:ea typeface="Roboto"/>
              <a:cs typeface="Roboto"/>
              <a:sym typeface="Roboto"/>
            </a:endParaRPr>
          </a:p>
        </p:txBody>
      </p:sp>
      <p:sp>
        <p:nvSpPr>
          <p:cNvPr id="370" name="Google Shape;370;p28"/>
          <p:cNvSpPr txBox="1"/>
          <p:nvPr/>
        </p:nvSpPr>
        <p:spPr>
          <a:xfrm>
            <a:off x="6592600" y="4269375"/>
            <a:ext cx="1051500" cy="23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u="sng">
                <a:solidFill>
                  <a:schemeClr val="hlink"/>
                </a:solidFill>
                <a:latin typeface="Roboto"/>
                <a:ea typeface="Roboto"/>
                <a:cs typeface="Roboto"/>
                <a:sym typeface="Roboto"/>
                <a:hlinkClick r:id="rId4"/>
              </a:rPr>
              <a:t>Source</a:t>
            </a:r>
            <a:endParaRPr sz="1800">
              <a:solidFill>
                <a:schemeClr val="lt1"/>
              </a:solidFill>
              <a:latin typeface="Roboto"/>
              <a:ea typeface="Roboto"/>
              <a:cs typeface="Roboto"/>
              <a:sym typeface="Roboto"/>
            </a:endParaRPr>
          </a:p>
        </p:txBody>
      </p:sp>
      <p:sp>
        <p:nvSpPr>
          <p:cNvPr id="371" name="Google Shape;371;p28"/>
          <p:cNvSpPr txBox="1"/>
          <p:nvPr/>
        </p:nvSpPr>
        <p:spPr>
          <a:xfrm>
            <a:off x="3190075" y="2464613"/>
            <a:ext cx="2785500" cy="715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700" b="1">
                <a:solidFill>
                  <a:schemeClr val="lt1"/>
                </a:solidFill>
                <a:latin typeface="Roboto"/>
                <a:ea typeface="Roboto"/>
                <a:cs typeface="Roboto"/>
                <a:sym typeface="Roboto"/>
              </a:rPr>
              <a:t>Average </a:t>
            </a:r>
            <a:endParaRPr sz="1700" b="1">
              <a:solidFill>
                <a:schemeClr val="lt1"/>
              </a:solidFill>
              <a:latin typeface="Roboto"/>
              <a:ea typeface="Roboto"/>
              <a:cs typeface="Roboto"/>
              <a:sym typeface="Roboto"/>
            </a:endParaRPr>
          </a:p>
          <a:p>
            <a:pPr marL="0" lvl="0" indent="0" algn="ctr" rtl="0">
              <a:lnSpc>
                <a:spcPct val="100000"/>
              </a:lnSpc>
              <a:spcBef>
                <a:spcPts val="0"/>
              </a:spcBef>
              <a:spcAft>
                <a:spcPts val="0"/>
              </a:spcAft>
              <a:buNone/>
            </a:pPr>
            <a:r>
              <a:rPr lang="en" sz="1700" b="1">
                <a:solidFill>
                  <a:schemeClr val="lt1"/>
                </a:solidFill>
                <a:latin typeface="Roboto"/>
                <a:ea typeface="Roboto"/>
                <a:cs typeface="Roboto"/>
                <a:sym typeface="Roboto"/>
              </a:rPr>
              <a:t>Annual Salary: </a:t>
            </a:r>
            <a:endParaRPr sz="1700" b="1">
              <a:solidFill>
                <a:schemeClr val="lt1"/>
              </a:solidFill>
              <a:latin typeface="Roboto"/>
              <a:ea typeface="Roboto"/>
              <a:cs typeface="Roboto"/>
              <a:sym typeface="Roboto"/>
            </a:endParaRPr>
          </a:p>
          <a:p>
            <a:pPr marL="0" lvl="0" indent="0" algn="ctr" rtl="0">
              <a:lnSpc>
                <a:spcPct val="100000"/>
              </a:lnSpc>
              <a:spcBef>
                <a:spcPts val="0"/>
              </a:spcBef>
              <a:spcAft>
                <a:spcPts val="0"/>
              </a:spcAft>
              <a:buNone/>
            </a:pPr>
            <a:r>
              <a:rPr lang="en" sz="1700" b="1">
                <a:solidFill>
                  <a:schemeClr val="lt1"/>
                </a:solidFill>
                <a:latin typeface="Roboto"/>
                <a:ea typeface="Roboto"/>
                <a:cs typeface="Roboto"/>
                <a:sym typeface="Roboto"/>
              </a:rPr>
              <a:t>$13,456,968</a:t>
            </a:r>
            <a:endParaRPr sz="1000" b="1">
              <a:solidFill>
                <a:schemeClr val="lt1"/>
              </a:solidFill>
              <a:latin typeface="Roboto"/>
              <a:ea typeface="Roboto"/>
              <a:cs typeface="Roboto"/>
              <a:sym typeface="Roboto"/>
            </a:endParaRPr>
          </a:p>
        </p:txBody>
      </p:sp>
      <p:sp>
        <p:nvSpPr>
          <p:cNvPr id="372" name="Google Shape;372;p28"/>
          <p:cNvSpPr txBox="1"/>
          <p:nvPr/>
        </p:nvSpPr>
        <p:spPr>
          <a:xfrm>
            <a:off x="4078750" y="4269375"/>
            <a:ext cx="1051500" cy="23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u="sng">
                <a:solidFill>
                  <a:schemeClr val="hlink"/>
                </a:solidFill>
                <a:latin typeface="Roboto"/>
                <a:ea typeface="Roboto"/>
                <a:cs typeface="Roboto"/>
                <a:sym typeface="Roboto"/>
                <a:hlinkClick r:id="rId5"/>
              </a:rPr>
              <a:t>Source</a:t>
            </a:r>
            <a:endParaRPr sz="1800">
              <a:solidFill>
                <a:schemeClr val="lt1"/>
              </a:solidFill>
              <a:latin typeface="Roboto"/>
              <a:ea typeface="Roboto"/>
              <a:cs typeface="Roboto"/>
              <a:sym typeface="Roboto"/>
            </a:endParaRPr>
          </a:p>
        </p:txBody>
      </p:sp>
      <p:sp>
        <p:nvSpPr>
          <p:cNvPr id="373" name="Google Shape;373;p28"/>
          <p:cNvSpPr txBox="1"/>
          <p:nvPr/>
        </p:nvSpPr>
        <p:spPr>
          <a:xfrm>
            <a:off x="814600" y="987867"/>
            <a:ext cx="7579800" cy="697058"/>
          </a:xfrm>
          <a:prstGeom prst="rect">
            <a:avLst/>
          </a:prstGeom>
          <a:noFill/>
          <a:ln>
            <a:noFill/>
          </a:ln>
        </p:spPr>
        <p:txBody>
          <a:bodyPr spcFirstLastPara="1" wrap="square" lIns="91425" tIns="91425" rIns="91425" bIns="91425" anchor="t" anchorCtr="0">
            <a:noAutofit/>
          </a:bodyPr>
          <a:lstStyle/>
          <a:p>
            <a:pPr marL="0" lvl="0" indent="0" algn="ctr" rtl="0">
              <a:spcBef>
                <a:spcPts val="1000"/>
              </a:spcBef>
              <a:spcAft>
                <a:spcPts val="0"/>
              </a:spcAft>
              <a:buNone/>
            </a:pPr>
            <a:r>
              <a:rPr lang="en" sz="2200" u="sng" dirty="0">
                <a:solidFill>
                  <a:schemeClr val="lt1"/>
                </a:solidFill>
                <a:latin typeface="Alfa Slab One"/>
                <a:ea typeface="Alfa Slab One"/>
                <a:cs typeface="Alfa Slab One"/>
                <a:sym typeface="Alfa Slab One"/>
              </a:rPr>
              <a:t>Rookie</a:t>
            </a:r>
            <a:r>
              <a:rPr lang="en" sz="2200" dirty="0">
                <a:solidFill>
                  <a:schemeClr val="lt1"/>
                </a:solidFill>
                <a:latin typeface="Alfa Slab One"/>
                <a:ea typeface="Alfa Slab One"/>
                <a:cs typeface="Alfa Slab One"/>
                <a:sym typeface="Alfa Slab One"/>
              </a:rPr>
              <a:t>                                               </a:t>
            </a:r>
            <a:r>
              <a:rPr lang="en" sz="2200" u="sng" dirty="0">
                <a:solidFill>
                  <a:schemeClr val="lt1"/>
                </a:solidFill>
                <a:latin typeface="Alfa Slab One"/>
                <a:ea typeface="Alfa Slab One"/>
                <a:cs typeface="Alfa Slab One"/>
                <a:sym typeface="Alfa Slab One"/>
              </a:rPr>
              <a:t>Veteran</a:t>
            </a:r>
            <a:endParaRPr sz="2200" u="sng" dirty="0">
              <a:solidFill>
                <a:schemeClr val="lt1"/>
              </a:solidFill>
              <a:latin typeface="Alfa Slab One"/>
              <a:ea typeface="Alfa Slab One"/>
              <a:cs typeface="Alfa Slab One"/>
              <a:sym typeface="Alfa Slab One"/>
            </a:endParaRPr>
          </a:p>
          <a:p>
            <a:pPr marL="0" lvl="0" indent="0" algn="l" rtl="0">
              <a:spcBef>
                <a:spcPts val="0"/>
              </a:spcBef>
              <a:spcAft>
                <a:spcPts val="0"/>
              </a:spcAft>
              <a:buNone/>
            </a:pPr>
            <a:endParaRPr sz="1800" dirty="0">
              <a:solidFill>
                <a:schemeClr val="lt1"/>
              </a:solidFill>
              <a:latin typeface="Roboto"/>
              <a:ea typeface="Roboto"/>
              <a:cs typeface="Roboto"/>
              <a:sym typeface="Roboto"/>
            </a:endParaRPr>
          </a:p>
        </p:txBody>
      </p:sp>
      <p:cxnSp>
        <p:nvCxnSpPr>
          <p:cNvPr id="374" name="Google Shape;374;p28"/>
          <p:cNvCxnSpPr/>
          <p:nvPr/>
        </p:nvCxnSpPr>
        <p:spPr>
          <a:xfrm>
            <a:off x="2950000" y="1354125"/>
            <a:ext cx="3309000" cy="0"/>
          </a:xfrm>
          <a:prstGeom prst="straightConnector1">
            <a:avLst/>
          </a:prstGeom>
          <a:noFill/>
          <a:ln w="38100" cap="flat" cmpd="sng">
            <a:solidFill>
              <a:schemeClr val="accent1"/>
            </a:solidFill>
            <a:prstDash val="lgDash"/>
            <a:round/>
            <a:headEnd type="none" w="med" len="med"/>
            <a:tailEnd type="triangl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29"/>
          <p:cNvSpPr txBox="1">
            <a:spLocks noGrp="1"/>
          </p:cNvSpPr>
          <p:nvPr>
            <p:ph type="title"/>
          </p:nvPr>
        </p:nvSpPr>
        <p:spPr>
          <a:xfrm>
            <a:off x="401625" y="292200"/>
            <a:ext cx="3275400" cy="1273500"/>
          </a:xfrm>
          <a:prstGeom prst="rect">
            <a:avLst/>
          </a:prstGeom>
          <a:solidFill>
            <a:srgbClr val="78909C"/>
          </a:solidFill>
        </p:spPr>
        <p:txBody>
          <a:bodyPr spcFirstLastPara="1" wrap="square" lIns="91425" tIns="91425" rIns="91425" bIns="91425" anchor="ctr" anchorCtr="0">
            <a:noAutofit/>
          </a:bodyPr>
          <a:lstStyle/>
          <a:p>
            <a:pPr marL="0" lvl="0" indent="0" algn="l" rtl="0">
              <a:spcBef>
                <a:spcPts val="0"/>
              </a:spcBef>
              <a:spcAft>
                <a:spcPts val="0"/>
              </a:spcAft>
              <a:buNone/>
            </a:pPr>
            <a:r>
              <a:rPr lang="en" sz="2800"/>
              <a:t>3. Do Younger Players have More to Prove?</a:t>
            </a:r>
            <a:endParaRPr sz="2800">
              <a:highlight>
                <a:srgbClr val="78909C"/>
              </a:highlight>
            </a:endParaRPr>
          </a:p>
        </p:txBody>
      </p:sp>
      <p:sp>
        <p:nvSpPr>
          <p:cNvPr id="380" name="Google Shape;380;p29"/>
          <p:cNvSpPr/>
          <p:nvPr/>
        </p:nvSpPr>
        <p:spPr>
          <a:xfrm>
            <a:off x="401625" y="1929500"/>
            <a:ext cx="3109800" cy="18753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457200" lvl="0" indent="-323850" algn="l" rtl="0">
              <a:lnSpc>
                <a:spcPct val="150000"/>
              </a:lnSpc>
              <a:spcBef>
                <a:spcPts val="0"/>
              </a:spcBef>
              <a:spcAft>
                <a:spcPts val="0"/>
              </a:spcAft>
              <a:buClr>
                <a:schemeClr val="lt1"/>
              </a:buClr>
              <a:buSzPts val="1500"/>
              <a:buFont typeface="Roboto"/>
              <a:buChar char="●"/>
            </a:pPr>
            <a:r>
              <a:rPr lang="en" sz="1500">
                <a:solidFill>
                  <a:schemeClr val="lt1"/>
                </a:solidFill>
                <a:latin typeface="Roboto"/>
                <a:ea typeface="Roboto"/>
                <a:cs typeface="Roboto"/>
                <a:sym typeface="Roboto"/>
              </a:rPr>
              <a:t>Blocks &amp; Steals: </a:t>
            </a:r>
            <a:endParaRPr sz="1500">
              <a:solidFill>
                <a:schemeClr val="lt1"/>
              </a:solidFill>
              <a:latin typeface="Roboto"/>
              <a:ea typeface="Roboto"/>
              <a:cs typeface="Roboto"/>
              <a:sym typeface="Roboto"/>
            </a:endParaRPr>
          </a:p>
          <a:p>
            <a:pPr marL="914400" lvl="1" indent="-323850" algn="l" rtl="0">
              <a:lnSpc>
                <a:spcPct val="150000"/>
              </a:lnSpc>
              <a:spcBef>
                <a:spcPts val="0"/>
              </a:spcBef>
              <a:spcAft>
                <a:spcPts val="0"/>
              </a:spcAft>
              <a:buClr>
                <a:schemeClr val="lt1"/>
              </a:buClr>
              <a:buSzPts val="1500"/>
              <a:buFont typeface="Roboto"/>
              <a:buChar char="○"/>
            </a:pPr>
            <a:r>
              <a:rPr lang="en" sz="1500">
                <a:solidFill>
                  <a:schemeClr val="lt1"/>
                </a:solidFill>
                <a:latin typeface="Roboto"/>
                <a:ea typeface="Roboto"/>
                <a:cs typeface="Roboto"/>
                <a:sym typeface="Roboto"/>
              </a:rPr>
              <a:t>“Hustle Stats”</a:t>
            </a:r>
            <a:endParaRPr sz="1500">
              <a:solidFill>
                <a:schemeClr val="lt1"/>
              </a:solidFill>
              <a:latin typeface="Roboto"/>
              <a:ea typeface="Roboto"/>
              <a:cs typeface="Roboto"/>
              <a:sym typeface="Roboto"/>
            </a:endParaRPr>
          </a:p>
          <a:p>
            <a:pPr marL="457200" lvl="0" indent="-323850" algn="l" rtl="0">
              <a:lnSpc>
                <a:spcPct val="150000"/>
              </a:lnSpc>
              <a:spcBef>
                <a:spcPts val="0"/>
              </a:spcBef>
              <a:spcAft>
                <a:spcPts val="0"/>
              </a:spcAft>
              <a:buClr>
                <a:schemeClr val="lt1"/>
              </a:buClr>
              <a:buSzPts val="1500"/>
              <a:buFont typeface="Roboto"/>
              <a:buChar char="●"/>
            </a:pPr>
            <a:r>
              <a:rPr lang="en" sz="1500">
                <a:solidFill>
                  <a:schemeClr val="lt1"/>
                </a:solidFill>
                <a:latin typeface="Roboto"/>
                <a:ea typeface="Roboto"/>
                <a:cs typeface="Roboto"/>
                <a:sym typeface="Roboto"/>
              </a:rPr>
              <a:t>Rookie Contracts (4 years)</a:t>
            </a:r>
            <a:endParaRPr sz="1500">
              <a:solidFill>
                <a:schemeClr val="lt1"/>
              </a:solidFill>
              <a:latin typeface="Roboto"/>
              <a:ea typeface="Roboto"/>
              <a:cs typeface="Roboto"/>
              <a:sym typeface="Roboto"/>
            </a:endParaRPr>
          </a:p>
          <a:p>
            <a:pPr marL="457200" lvl="0" indent="-323850" algn="l" rtl="0">
              <a:lnSpc>
                <a:spcPct val="150000"/>
              </a:lnSpc>
              <a:spcBef>
                <a:spcPts val="0"/>
              </a:spcBef>
              <a:spcAft>
                <a:spcPts val="0"/>
              </a:spcAft>
              <a:buClr>
                <a:schemeClr val="lt1"/>
              </a:buClr>
              <a:buSzPts val="1500"/>
              <a:buFont typeface="Roboto"/>
              <a:buChar char="●"/>
            </a:pPr>
            <a:r>
              <a:rPr lang="en" sz="1500">
                <a:solidFill>
                  <a:schemeClr val="lt1"/>
                </a:solidFill>
                <a:latin typeface="Roboto"/>
                <a:ea typeface="Roboto"/>
                <a:cs typeface="Roboto"/>
                <a:sym typeface="Roboto"/>
              </a:rPr>
              <a:t>The need to “earn your spot”</a:t>
            </a:r>
            <a:endParaRPr sz="1500">
              <a:solidFill>
                <a:schemeClr val="lt1"/>
              </a:solidFill>
              <a:latin typeface="Roboto"/>
              <a:ea typeface="Roboto"/>
              <a:cs typeface="Roboto"/>
              <a:sym typeface="Roboto"/>
            </a:endParaRPr>
          </a:p>
          <a:p>
            <a:pPr marL="457200" lvl="0" indent="-323850" algn="l" rtl="0">
              <a:lnSpc>
                <a:spcPct val="150000"/>
              </a:lnSpc>
              <a:spcBef>
                <a:spcPts val="0"/>
              </a:spcBef>
              <a:spcAft>
                <a:spcPts val="0"/>
              </a:spcAft>
              <a:buClr>
                <a:schemeClr val="lt1"/>
              </a:buClr>
              <a:buSzPts val="1500"/>
              <a:buFont typeface="Roboto"/>
              <a:buChar char="●"/>
            </a:pPr>
            <a:r>
              <a:rPr lang="en" sz="1500">
                <a:solidFill>
                  <a:schemeClr val="lt1"/>
                </a:solidFill>
                <a:latin typeface="Roboto"/>
                <a:ea typeface="Roboto"/>
                <a:cs typeface="Roboto"/>
                <a:sym typeface="Roboto"/>
              </a:rPr>
              <a:t>Peak athleticism: 25 y/o</a:t>
            </a:r>
            <a:endParaRPr sz="1500">
              <a:solidFill>
                <a:schemeClr val="lt1"/>
              </a:solidFill>
              <a:latin typeface="Roboto"/>
              <a:ea typeface="Roboto"/>
              <a:cs typeface="Roboto"/>
              <a:sym typeface="Roboto"/>
            </a:endParaRPr>
          </a:p>
        </p:txBody>
      </p:sp>
      <p:pic>
        <p:nvPicPr>
          <p:cNvPr id="381" name="Google Shape;381;p29"/>
          <p:cNvPicPr preferRelativeResize="0"/>
          <p:nvPr/>
        </p:nvPicPr>
        <p:blipFill>
          <a:blip r:embed="rId3">
            <a:alphaModFix/>
          </a:blip>
          <a:stretch>
            <a:fillRect/>
          </a:stretch>
        </p:blipFill>
        <p:spPr>
          <a:xfrm>
            <a:off x="856388" y="4067788"/>
            <a:ext cx="2200275" cy="828675"/>
          </a:xfrm>
          <a:prstGeom prst="rect">
            <a:avLst/>
          </a:prstGeom>
          <a:noFill/>
          <a:ln>
            <a:noFill/>
          </a:ln>
        </p:spPr>
      </p:pic>
      <p:pic>
        <p:nvPicPr>
          <p:cNvPr id="382" name="Google Shape;382;p29"/>
          <p:cNvPicPr preferRelativeResize="0"/>
          <p:nvPr/>
        </p:nvPicPr>
        <p:blipFill rotWithShape="1">
          <a:blip r:embed="rId4">
            <a:alphaModFix/>
          </a:blip>
          <a:srcRect b="970"/>
          <a:stretch/>
        </p:blipFill>
        <p:spPr>
          <a:xfrm>
            <a:off x="3949325" y="110687"/>
            <a:ext cx="5047052" cy="4922126"/>
          </a:xfrm>
          <a:prstGeom prst="rect">
            <a:avLst/>
          </a:prstGeom>
          <a:noFill/>
          <a:ln>
            <a:noFill/>
          </a:ln>
        </p:spPr>
      </p:pic>
      <p:pic>
        <p:nvPicPr>
          <p:cNvPr id="383" name="Google Shape;383;p29"/>
          <p:cNvPicPr preferRelativeResize="0"/>
          <p:nvPr/>
        </p:nvPicPr>
        <p:blipFill rotWithShape="1">
          <a:blip r:embed="rId5">
            <a:alphaModFix/>
          </a:blip>
          <a:srcRect t="8892"/>
          <a:stretch/>
        </p:blipFill>
        <p:spPr>
          <a:xfrm>
            <a:off x="3742541" y="73788"/>
            <a:ext cx="5325721" cy="499592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grpSp>
        <p:nvGrpSpPr>
          <p:cNvPr id="388" name="Google Shape;388;p30"/>
          <p:cNvGrpSpPr/>
          <p:nvPr/>
        </p:nvGrpSpPr>
        <p:grpSpPr>
          <a:xfrm>
            <a:off x="1090699" y="1350604"/>
            <a:ext cx="2120858" cy="2442300"/>
            <a:chOff x="4600897" y="1783601"/>
            <a:chExt cx="782778" cy="901417"/>
          </a:xfrm>
        </p:grpSpPr>
        <p:sp>
          <p:nvSpPr>
            <p:cNvPr id="389" name="Google Shape;389;p30"/>
            <p:cNvSpPr/>
            <p:nvPr/>
          </p:nvSpPr>
          <p:spPr>
            <a:xfrm>
              <a:off x="4917833" y="2258320"/>
              <a:ext cx="22547" cy="22033"/>
            </a:xfrm>
            <a:custGeom>
              <a:avLst/>
              <a:gdLst/>
              <a:ahLst/>
              <a:cxnLst/>
              <a:rect l="l" t="t" r="r" b="b"/>
              <a:pathLst>
                <a:path w="1317" h="1287" extrusionOk="0">
                  <a:moveTo>
                    <a:pt x="674" y="1"/>
                  </a:moveTo>
                  <a:cubicBezTo>
                    <a:pt x="455" y="205"/>
                    <a:pt x="220" y="408"/>
                    <a:pt x="0" y="612"/>
                  </a:cubicBezTo>
                  <a:cubicBezTo>
                    <a:pt x="204" y="832"/>
                    <a:pt x="423" y="1051"/>
                    <a:pt x="643" y="1286"/>
                  </a:cubicBezTo>
                  <a:cubicBezTo>
                    <a:pt x="705" y="1223"/>
                    <a:pt x="768" y="1161"/>
                    <a:pt x="847" y="1098"/>
                  </a:cubicBezTo>
                  <a:cubicBezTo>
                    <a:pt x="1003" y="957"/>
                    <a:pt x="1160" y="800"/>
                    <a:pt x="1317" y="659"/>
                  </a:cubicBezTo>
                  <a:cubicBezTo>
                    <a:pt x="1097" y="440"/>
                    <a:pt x="878" y="205"/>
                    <a:pt x="674" y="1"/>
                  </a:cubicBezTo>
                  <a:close/>
                </a:path>
              </a:pathLst>
            </a:custGeom>
            <a:solidFill>
              <a:srgbClr val="0F31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0"/>
            <p:cNvSpPr/>
            <p:nvPr/>
          </p:nvSpPr>
          <p:spPr>
            <a:xfrm>
              <a:off x="5044217" y="2258320"/>
              <a:ext cx="22564" cy="22033"/>
            </a:xfrm>
            <a:custGeom>
              <a:avLst/>
              <a:gdLst/>
              <a:ahLst/>
              <a:cxnLst/>
              <a:rect l="l" t="t" r="r" b="b"/>
              <a:pathLst>
                <a:path w="1318" h="1287" extrusionOk="0">
                  <a:moveTo>
                    <a:pt x="643" y="1"/>
                  </a:moveTo>
                  <a:cubicBezTo>
                    <a:pt x="440" y="205"/>
                    <a:pt x="220" y="440"/>
                    <a:pt x="1" y="659"/>
                  </a:cubicBezTo>
                  <a:cubicBezTo>
                    <a:pt x="157" y="800"/>
                    <a:pt x="314" y="957"/>
                    <a:pt x="471" y="1098"/>
                  </a:cubicBezTo>
                  <a:cubicBezTo>
                    <a:pt x="534" y="1161"/>
                    <a:pt x="612" y="1223"/>
                    <a:pt x="675" y="1286"/>
                  </a:cubicBezTo>
                  <a:cubicBezTo>
                    <a:pt x="894" y="1067"/>
                    <a:pt x="1114" y="832"/>
                    <a:pt x="1317" y="612"/>
                  </a:cubicBezTo>
                  <a:cubicBezTo>
                    <a:pt x="1082" y="408"/>
                    <a:pt x="863" y="205"/>
                    <a:pt x="643" y="1"/>
                  </a:cubicBezTo>
                  <a:close/>
                </a:path>
              </a:pathLst>
            </a:custGeom>
            <a:solidFill>
              <a:srgbClr val="0F31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0"/>
            <p:cNvSpPr/>
            <p:nvPr/>
          </p:nvSpPr>
          <p:spPr>
            <a:xfrm>
              <a:off x="4600897" y="1783601"/>
              <a:ext cx="782778" cy="571329"/>
            </a:xfrm>
            <a:custGeom>
              <a:avLst/>
              <a:gdLst/>
              <a:ahLst/>
              <a:cxnLst/>
              <a:rect l="l" t="t" r="r" b="b"/>
              <a:pathLst>
                <a:path w="45723" h="33372" extrusionOk="0">
                  <a:moveTo>
                    <a:pt x="44202" y="1521"/>
                  </a:moveTo>
                  <a:lnTo>
                    <a:pt x="44202" y="31851"/>
                  </a:lnTo>
                  <a:lnTo>
                    <a:pt x="1505" y="31851"/>
                  </a:lnTo>
                  <a:lnTo>
                    <a:pt x="1505" y="1521"/>
                  </a:lnTo>
                  <a:close/>
                  <a:moveTo>
                    <a:pt x="1" y="1"/>
                  </a:moveTo>
                  <a:lnTo>
                    <a:pt x="1" y="33372"/>
                  </a:lnTo>
                  <a:lnTo>
                    <a:pt x="45723" y="33372"/>
                  </a:lnTo>
                  <a:lnTo>
                    <a:pt x="457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0"/>
            <p:cNvSpPr/>
            <p:nvPr/>
          </p:nvSpPr>
          <p:spPr>
            <a:xfrm>
              <a:off x="4782307" y="1905979"/>
              <a:ext cx="415417" cy="363081"/>
            </a:xfrm>
            <a:custGeom>
              <a:avLst/>
              <a:gdLst/>
              <a:ahLst/>
              <a:cxnLst/>
              <a:rect l="l" t="t" r="r" b="b"/>
              <a:pathLst>
                <a:path w="24265" h="21208" extrusionOk="0">
                  <a:moveTo>
                    <a:pt x="22744" y="1521"/>
                  </a:moveTo>
                  <a:lnTo>
                    <a:pt x="22744" y="19703"/>
                  </a:lnTo>
                  <a:lnTo>
                    <a:pt x="1521" y="19703"/>
                  </a:lnTo>
                  <a:lnTo>
                    <a:pt x="1521" y="1521"/>
                  </a:lnTo>
                  <a:close/>
                  <a:moveTo>
                    <a:pt x="1" y="0"/>
                  </a:moveTo>
                  <a:lnTo>
                    <a:pt x="1" y="21208"/>
                  </a:lnTo>
                  <a:lnTo>
                    <a:pt x="24264" y="21208"/>
                  </a:lnTo>
                  <a:lnTo>
                    <a:pt x="242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0"/>
            <p:cNvSpPr/>
            <p:nvPr/>
          </p:nvSpPr>
          <p:spPr>
            <a:xfrm>
              <a:off x="4820691" y="2316821"/>
              <a:ext cx="53414" cy="49939"/>
            </a:xfrm>
            <a:custGeom>
              <a:avLst/>
              <a:gdLst/>
              <a:ahLst/>
              <a:cxnLst/>
              <a:rect l="l" t="t" r="r" b="b"/>
              <a:pathLst>
                <a:path w="3120" h="2917" extrusionOk="0">
                  <a:moveTo>
                    <a:pt x="2477" y="1"/>
                  </a:moveTo>
                  <a:cubicBezTo>
                    <a:pt x="2241" y="205"/>
                    <a:pt x="2006" y="393"/>
                    <a:pt x="1771" y="581"/>
                  </a:cubicBezTo>
                  <a:cubicBezTo>
                    <a:pt x="1442" y="863"/>
                    <a:pt x="1097" y="1129"/>
                    <a:pt x="768" y="1396"/>
                  </a:cubicBezTo>
                  <a:cubicBezTo>
                    <a:pt x="517" y="1600"/>
                    <a:pt x="266" y="1788"/>
                    <a:pt x="0" y="1991"/>
                  </a:cubicBezTo>
                  <a:cubicBezTo>
                    <a:pt x="110" y="2289"/>
                    <a:pt x="204" y="2603"/>
                    <a:pt x="298" y="2916"/>
                  </a:cubicBezTo>
                  <a:cubicBezTo>
                    <a:pt x="564" y="2728"/>
                    <a:pt x="815" y="2524"/>
                    <a:pt x="1066" y="2321"/>
                  </a:cubicBezTo>
                  <a:cubicBezTo>
                    <a:pt x="1520" y="1976"/>
                    <a:pt x="1975" y="1615"/>
                    <a:pt x="2414" y="1255"/>
                  </a:cubicBezTo>
                  <a:cubicBezTo>
                    <a:pt x="2649" y="1051"/>
                    <a:pt x="2884" y="863"/>
                    <a:pt x="3119" y="659"/>
                  </a:cubicBezTo>
                  <a:cubicBezTo>
                    <a:pt x="2900" y="440"/>
                    <a:pt x="2680" y="220"/>
                    <a:pt x="2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0"/>
            <p:cNvSpPr/>
            <p:nvPr/>
          </p:nvSpPr>
          <p:spPr>
            <a:xfrm>
              <a:off x="4977669" y="2564779"/>
              <a:ext cx="139014" cy="111931"/>
            </a:xfrm>
            <a:custGeom>
              <a:avLst/>
              <a:gdLst/>
              <a:ahLst/>
              <a:cxnLst/>
              <a:rect l="l" t="t" r="r" b="b"/>
              <a:pathLst>
                <a:path w="8120" h="6538" extrusionOk="0">
                  <a:moveTo>
                    <a:pt x="8120" y="1"/>
                  </a:moveTo>
                  <a:lnTo>
                    <a:pt x="8120" y="1"/>
                  </a:lnTo>
                  <a:cubicBezTo>
                    <a:pt x="7791" y="283"/>
                    <a:pt x="7446" y="565"/>
                    <a:pt x="7117" y="832"/>
                  </a:cubicBezTo>
                  <a:cubicBezTo>
                    <a:pt x="6521" y="1318"/>
                    <a:pt x="5925" y="1788"/>
                    <a:pt x="5314" y="2258"/>
                  </a:cubicBezTo>
                  <a:cubicBezTo>
                    <a:pt x="5063" y="2462"/>
                    <a:pt x="4797" y="2650"/>
                    <a:pt x="4530" y="2854"/>
                  </a:cubicBezTo>
                  <a:cubicBezTo>
                    <a:pt x="3355" y="3731"/>
                    <a:pt x="2117" y="4609"/>
                    <a:pt x="831" y="5456"/>
                  </a:cubicBezTo>
                  <a:cubicBezTo>
                    <a:pt x="565" y="5628"/>
                    <a:pt x="283" y="5816"/>
                    <a:pt x="1" y="5989"/>
                  </a:cubicBezTo>
                  <a:cubicBezTo>
                    <a:pt x="283" y="6177"/>
                    <a:pt x="549" y="6365"/>
                    <a:pt x="831" y="6537"/>
                  </a:cubicBezTo>
                  <a:cubicBezTo>
                    <a:pt x="1113" y="6349"/>
                    <a:pt x="1396" y="6177"/>
                    <a:pt x="1678" y="5989"/>
                  </a:cubicBezTo>
                  <a:cubicBezTo>
                    <a:pt x="2963" y="5142"/>
                    <a:pt x="4186" y="4249"/>
                    <a:pt x="5361" y="3371"/>
                  </a:cubicBezTo>
                  <a:cubicBezTo>
                    <a:pt x="5628" y="3167"/>
                    <a:pt x="5878" y="2979"/>
                    <a:pt x="6145" y="2775"/>
                  </a:cubicBezTo>
                  <a:cubicBezTo>
                    <a:pt x="6427" y="2556"/>
                    <a:pt x="6709" y="2336"/>
                    <a:pt x="6991" y="2117"/>
                  </a:cubicBezTo>
                  <a:cubicBezTo>
                    <a:pt x="7320" y="1835"/>
                    <a:pt x="7650" y="1584"/>
                    <a:pt x="7979" y="1318"/>
                  </a:cubicBezTo>
                  <a:cubicBezTo>
                    <a:pt x="8010" y="879"/>
                    <a:pt x="8057" y="440"/>
                    <a:pt x="8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0"/>
            <p:cNvSpPr/>
            <p:nvPr/>
          </p:nvSpPr>
          <p:spPr>
            <a:xfrm>
              <a:off x="5110508" y="2316821"/>
              <a:ext cx="53414" cy="49939"/>
            </a:xfrm>
            <a:custGeom>
              <a:avLst/>
              <a:gdLst/>
              <a:ahLst/>
              <a:cxnLst/>
              <a:rect l="l" t="t" r="r" b="b"/>
              <a:pathLst>
                <a:path w="3120" h="2917" extrusionOk="0">
                  <a:moveTo>
                    <a:pt x="643" y="1"/>
                  </a:moveTo>
                  <a:cubicBezTo>
                    <a:pt x="439" y="220"/>
                    <a:pt x="220" y="440"/>
                    <a:pt x="0" y="659"/>
                  </a:cubicBezTo>
                  <a:cubicBezTo>
                    <a:pt x="235" y="863"/>
                    <a:pt x="471" y="1051"/>
                    <a:pt x="706" y="1255"/>
                  </a:cubicBezTo>
                  <a:cubicBezTo>
                    <a:pt x="1145" y="1615"/>
                    <a:pt x="1599" y="1976"/>
                    <a:pt x="2054" y="2321"/>
                  </a:cubicBezTo>
                  <a:cubicBezTo>
                    <a:pt x="2304" y="2524"/>
                    <a:pt x="2555" y="2728"/>
                    <a:pt x="2822" y="2916"/>
                  </a:cubicBezTo>
                  <a:cubicBezTo>
                    <a:pt x="2916" y="2603"/>
                    <a:pt x="3010" y="2289"/>
                    <a:pt x="3119" y="1991"/>
                  </a:cubicBezTo>
                  <a:cubicBezTo>
                    <a:pt x="2853" y="1788"/>
                    <a:pt x="2602" y="1600"/>
                    <a:pt x="2351" y="1396"/>
                  </a:cubicBezTo>
                  <a:cubicBezTo>
                    <a:pt x="2007" y="1129"/>
                    <a:pt x="1677" y="863"/>
                    <a:pt x="1348" y="581"/>
                  </a:cubicBezTo>
                  <a:cubicBezTo>
                    <a:pt x="1113" y="393"/>
                    <a:pt x="878" y="189"/>
                    <a:pt x="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0"/>
            <p:cNvSpPr/>
            <p:nvPr/>
          </p:nvSpPr>
          <p:spPr>
            <a:xfrm>
              <a:off x="4779619" y="2237930"/>
              <a:ext cx="425346" cy="447089"/>
            </a:xfrm>
            <a:custGeom>
              <a:avLst/>
              <a:gdLst/>
              <a:ahLst/>
              <a:cxnLst/>
              <a:rect l="l" t="t" r="r" b="b"/>
              <a:pathLst>
                <a:path w="24845" h="26115" extrusionOk="0">
                  <a:moveTo>
                    <a:pt x="2023" y="2869"/>
                  </a:moveTo>
                  <a:lnTo>
                    <a:pt x="2023" y="2869"/>
                  </a:lnTo>
                  <a:cubicBezTo>
                    <a:pt x="2618" y="3543"/>
                    <a:pt x="3339" y="4327"/>
                    <a:pt x="4170" y="5189"/>
                  </a:cubicBezTo>
                  <a:cubicBezTo>
                    <a:pt x="4374" y="5408"/>
                    <a:pt x="4593" y="5628"/>
                    <a:pt x="4813" y="5863"/>
                  </a:cubicBezTo>
                  <a:cubicBezTo>
                    <a:pt x="5706" y="6788"/>
                    <a:pt x="6709" y="7791"/>
                    <a:pt x="7822" y="8841"/>
                  </a:cubicBezTo>
                  <a:cubicBezTo>
                    <a:pt x="6819" y="9656"/>
                    <a:pt x="5769" y="10487"/>
                    <a:pt x="4672" y="11286"/>
                  </a:cubicBezTo>
                  <a:cubicBezTo>
                    <a:pt x="4296" y="9703"/>
                    <a:pt x="3872" y="8230"/>
                    <a:pt x="3465" y="6929"/>
                  </a:cubicBezTo>
                  <a:cubicBezTo>
                    <a:pt x="3371" y="6615"/>
                    <a:pt x="3261" y="6302"/>
                    <a:pt x="3167" y="6004"/>
                  </a:cubicBezTo>
                  <a:cubicBezTo>
                    <a:pt x="2760" y="4797"/>
                    <a:pt x="2368" y="3747"/>
                    <a:pt x="2023" y="2869"/>
                  </a:cubicBezTo>
                  <a:close/>
                  <a:moveTo>
                    <a:pt x="22823" y="2869"/>
                  </a:moveTo>
                  <a:cubicBezTo>
                    <a:pt x="22478" y="3731"/>
                    <a:pt x="22086" y="4797"/>
                    <a:pt x="21678" y="6004"/>
                  </a:cubicBezTo>
                  <a:cubicBezTo>
                    <a:pt x="21584" y="6302"/>
                    <a:pt x="21475" y="6615"/>
                    <a:pt x="21381" y="6929"/>
                  </a:cubicBezTo>
                  <a:cubicBezTo>
                    <a:pt x="20973" y="8230"/>
                    <a:pt x="20550" y="9703"/>
                    <a:pt x="20174" y="11286"/>
                  </a:cubicBezTo>
                  <a:cubicBezTo>
                    <a:pt x="19077" y="10487"/>
                    <a:pt x="18026" y="9656"/>
                    <a:pt x="17023" y="8841"/>
                  </a:cubicBezTo>
                  <a:cubicBezTo>
                    <a:pt x="18120" y="7791"/>
                    <a:pt x="19139" y="6788"/>
                    <a:pt x="20033" y="5863"/>
                  </a:cubicBezTo>
                  <a:cubicBezTo>
                    <a:pt x="20252" y="5628"/>
                    <a:pt x="20472" y="5408"/>
                    <a:pt x="20675" y="5189"/>
                  </a:cubicBezTo>
                  <a:cubicBezTo>
                    <a:pt x="21506" y="4327"/>
                    <a:pt x="22227" y="3543"/>
                    <a:pt x="22823" y="2869"/>
                  </a:cubicBezTo>
                  <a:close/>
                  <a:moveTo>
                    <a:pt x="12415" y="6067"/>
                  </a:moveTo>
                  <a:cubicBezTo>
                    <a:pt x="13387" y="6960"/>
                    <a:pt x="14453" y="7900"/>
                    <a:pt x="15628" y="8888"/>
                  </a:cubicBezTo>
                  <a:cubicBezTo>
                    <a:pt x="14625" y="9797"/>
                    <a:pt x="13559" y="10753"/>
                    <a:pt x="12431" y="11709"/>
                  </a:cubicBezTo>
                  <a:cubicBezTo>
                    <a:pt x="11286" y="10753"/>
                    <a:pt x="10221" y="9797"/>
                    <a:pt x="9217" y="8872"/>
                  </a:cubicBezTo>
                  <a:cubicBezTo>
                    <a:pt x="10377" y="7900"/>
                    <a:pt x="11459" y="6960"/>
                    <a:pt x="12415" y="6067"/>
                  </a:cubicBezTo>
                  <a:close/>
                  <a:moveTo>
                    <a:pt x="8496" y="9468"/>
                  </a:moveTo>
                  <a:cubicBezTo>
                    <a:pt x="8543" y="9515"/>
                    <a:pt x="8590" y="9546"/>
                    <a:pt x="8622" y="9593"/>
                  </a:cubicBezTo>
                  <a:cubicBezTo>
                    <a:pt x="9562" y="10455"/>
                    <a:pt x="10581" y="11364"/>
                    <a:pt x="11710" y="12305"/>
                  </a:cubicBezTo>
                  <a:cubicBezTo>
                    <a:pt x="10628" y="13198"/>
                    <a:pt x="9484" y="14092"/>
                    <a:pt x="8308" y="14954"/>
                  </a:cubicBezTo>
                  <a:cubicBezTo>
                    <a:pt x="7164" y="13998"/>
                    <a:pt x="6098" y="13026"/>
                    <a:pt x="5111" y="12101"/>
                  </a:cubicBezTo>
                  <a:cubicBezTo>
                    <a:pt x="6302" y="11223"/>
                    <a:pt x="7430" y="10346"/>
                    <a:pt x="8496" y="9468"/>
                  </a:cubicBezTo>
                  <a:close/>
                  <a:moveTo>
                    <a:pt x="16334" y="9468"/>
                  </a:moveTo>
                  <a:cubicBezTo>
                    <a:pt x="17399" y="10346"/>
                    <a:pt x="18544" y="11223"/>
                    <a:pt x="19735" y="12101"/>
                  </a:cubicBezTo>
                  <a:cubicBezTo>
                    <a:pt x="18747" y="13026"/>
                    <a:pt x="17681" y="13998"/>
                    <a:pt x="16537" y="14954"/>
                  </a:cubicBezTo>
                  <a:cubicBezTo>
                    <a:pt x="15362" y="14092"/>
                    <a:pt x="14217" y="13198"/>
                    <a:pt x="13136" y="12305"/>
                  </a:cubicBezTo>
                  <a:cubicBezTo>
                    <a:pt x="14264" y="11364"/>
                    <a:pt x="15283" y="10455"/>
                    <a:pt x="16208" y="9593"/>
                  </a:cubicBezTo>
                  <a:cubicBezTo>
                    <a:pt x="16255" y="9546"/>
                    <a:pt x="16302" y="9515"/>
                    <a:pt x="16334" y="9468"/>
                  </a:cubicBezTo>
                  <a:close/>
                  <a:moveTo>
                    <a:pt x="5158" y="13402"/>
                  </a:moveTo>
                  <a:lnTo>
                    <a:pt x="5158" y="13402"/>
                  </a:lnTo>
                  <a:cubicBezTo>
                    <a:pt x="5894" y="14076"/>
                    <a:pt x="6678" y="14797"/>
                    <a:pt x="7540" y="15518"/>
                  </a:cubicBezTo>
                  <a:cubicBezTo>
                    <a:pt x="6960" y="15941"/>
                    <a:pt x="6365" y="16349"/>
                    <a:pt x="5753" y="16756"/>
                  </a:cubicBezTo>
                  <a:cubicBezTo>
                    <a:pt x="5581" y="15597"/>
                    <a:pt x="5377" y="14468"/>
                    <a:pt x="5158" y="13402"/>
                  </a:cubicBezTo>
                  <a:close/>
                  <a:moveTo>
                    <a:pt x="19688" y="13402"/>
                  </a:moveTo>
                  <a:lnTo>
                    <a:pt x="19688" y="13402"/>
                  </a:lnTo>
                  <a:cubicBezTo>
                    <a:pt x="19468" y="14468"/>
                    <a:pt x="19265" y="15597"/>
                    <a:pt x="19092" y="16756"/>
                  </a:cubicBezTo>
                  <a:cubicBezTo>
                    <a:pt x="18481" y="16349"/>
                    <a:pt x="17885" y="15941"/>
                    <a:pt x="17305" y="15518"/>
                  </a:cubicBezTo>
                  <a:cubicBezTo>
                    <a:pt x="18152" y="14781"/>
                    <a:pt x="18951" y="14076"/>
                    <a:pt x="19688" y="13402"/>
                  </a:cubicBezTo>
                  <a:close/>
                  <a:moveTo>
                    <a:pt x="12415" y="12901"/>
                  </a:moveTo>
                  <a:cubicBezTo>
                    <a:pt x="13481" y="13778"/>
                    <a:pt x="14625" y="14672"/>
                    <a:pt x="15816" y="15565"/>
                  </a:cubicBezTo>
                  <a:cubicBezTo>
                    <a:pt x="14750" y="16474"/>
                    <a:pt x="13606" y="17368"/>
                    <a:pt x="12431" y="18261"/>
                  </a:cubicBezTo>
                  <a:cubicBezTo>
                    <a:pt x="11239" y="17368"/>
                    <a:pt x="10095" y="16474"/>
                    <a:pt x="9014" y="15565"/>
                  </a:cubicBezTo>
                  <a:cubicBezTo>
                    <a:pt x="10221" y="14672"/>
                    <a:pt x="11365" y="13778"/>
                    <a:pt x="12415" y="12901"/>
                  </a:cubicBezTo>
                  <a:close/>
                  <a:moveTo>
                    <a:pt x="8261" y="16129"/>
                  </a:moveTo>
                  <a:cubicBezTo>
                    <a:pt x="9311" y="17007"/>
                    <a:pt x="10456" y="17916"/>
                    <a:pt x="11647" y="18825"/>
                  </a:cubicBezTo>
                  <a:cubicBezTo>
                    <a:pt x="10471" y="19703"/>
                    <a:pt x="9233" y="20550"/>
                    <a:pt x="7948" y="21365"/>
                  </a:cubicBezTo>
                  <a:cubicBezTo>
                    <a:pt x="7666" y="21537"/>
                    <a:pt x="7399" y="21710"/>
                    <a:pt x="7117" y="21882"/>
                  </a:cubicBezTo>
                  <a:cubicBezTo>
                    <a:pt x="6866" y="22039"/>
                    <a:pt x="6615" y="22195"/>
                    <a:pt x="6365" y="22337"/>
                  </a:cubicBezTo>
                  <a:cubicBezTo>
                    <a:pt x="6349" y="21960"/>
                    <a:pt x="6318" y="21600"/>
                    <a:pt x="6286" y="21224"/>
                  </a:cubicBezTo>
                  <a:cubicBezTo>
                    <a:pt x="6255" y="20800"/>
                    <a:pt x="6208" y="20377"/>
                    <a:pt x="6177" y="19954"/>
                  </a:cubicBezTo>
                  <a:cubicBezTo>
                    <a:pt x="6098" y="19202"/>
                    <a:pt x="6004" y="18465"/>
                    <a:pt x="5910" y="17760"/>
                  </a:cubicBezTo>
                  <a:cubicBezTo>
                    <a:pt x="6709" y="17227"/>
                    <a:pt x="7493" y="16678"/>
                    <a:pt x="8261" y="16129"/>
                  </a:cubicBezTo>
                  <a:close/>
                  <a:moveTo>
                    <a:pt x="16584" y="16129"/>
                  </a:moveTo>
                  <a:cubicBezTo>
                    <a:pt x="17352" y="16678"/>
                    <a:pt x="18136" y="17227"/>
                    <a:pt x="18935" y="17760"/>
                  </a:cubicBezTo>
                  <a:cubicBezTo>
                    <a:pt x="18841" y="18465"/>
                    <a:pt x="18747" y="19186"/>
                    <a:pt x="18685" y="19923"/>
                  </a:cubicBezTo>
                  <a:cubicBezTo>
                    <a:pt x="18638" y="20346"/>
                    <a:pt x="18591" y="20769"/>
                    <a:pt x="18559" y="21208"/>
                  </a:cubicBezTo>
                  <a:cubicBezTo>
                    <a:pt x="18528" y="21584"/>
                    <a:pt x="18497" y="21960"/>
                    <a:pt x="18481" y="22337"/>
                  </a:cubicBezTo>
                  <a:cubicBezTo>
                    <a:pt x="18214" y="22180"/>
                    <a:pt x="17964" y="22023"/>
                    <a:pt x="17713" y="21866"/>
                  </a:cubicBezTo>
                  <a:cubicBezTo>
                    <a:pt x="17431" y="21710"/>
                    <a:pt x="17149" y="21521"/>
                    <a:pt x="16882" y="21349"/>
                  </a:cubicBezTo>
                  <a:cubicBezTo>
                    <a:pt x="15612" y="20550"/>
                    <a:pt x="14374" y="19703"/>
                    <a:pt x="13183" y="18825"/>
                  </a:cubicBezTo>
                  <a:cubicBezTo>
                    <a:pt x="14390" y="17916"/>
                    <a:pt x="15534" y="17007"/>
                    <a:pt x="16584" y="16129"/>
                  </a:cubicBezTo>
                  <a:close/>
                  <a:moveTo>
                    <a:pt x="769" y="1"/>
                  </a:moveTo>
                  <a:lnTo>
                    <a:pt x="487" y="236"/>
                  </a:lnTo>
                  <a:lnTo>
                    <a:pt x="1" y="486"/>
                  </a:lnTo>
                  <a:cubicBezTo>
                    <a:pt x="17" y="534"/>
                    <a:pt x="1161" y="2791"/>
                    <a:pt x="2399" y="6599"/>
                  </a:cubicBezTo>
                  <a:cubicBezTo>
                    <a:pt x="2509" y="6897"/>
                    <a:pt x="2603" y="7211"/>
                    <a:pt x="2697" y="7524"/>
                  </a:cubicBezTo>
                  <a:cubicBezTo>
                    <a:pt x="2995" y="8480"/>
                    <a:pt x="3292" y="9531"/>
                    <a:pt x="3575" y="10643"/>
                  </a:cubicBezTo>
                  <a:cubicBezTo>
                    <a:pt x="3684" y="11035"/>
                    <a:pt x="3778" y="11443"/>
                    <a:pt x="3888" y="11866"/>
                  </a:cubicBezTo>
                  <a:cubicBezTo>
                    <a:pt x="3919" y="12023"/>
                    <a:pt x="3951" y="12164"/>
                    <a:pt x="3982" y="12321"/>
                  </a:cubicBezTo>
                  <a:cubicBezTo>
                    <a:pt x="4029" y="12493"/>
                    <a:pt x="4061" y="12665"/>
                    <a:pt x="4108" y="12838"/>
                  </a:cubicBezTo>
                  <a:cubicBezTo>
                    <a:pt x="4405" y="14233"/>
                    <a:pt x="4687" y="15738"/>
                    <a:pt x="4923" y="17305"/>
                  </a:cubicBezTo>
                  <a:cubicBezTo>
                    <a:pt x="4970" y="17634"/>
                    <a:pt x="5017" y="17963"/>
                    <a:pt x="5064" y="18308"/>
                  </a:cubicBezTo>
                  <a:cubicBezTo>
                    <a:pt x="5095" y="18575"/>
                    <a:pt x="5126" y="18841"/>
                    <a:pt x="5158" y="19123"/>
                  </a:cubicBezTo>
                  <a:cubicBezTo>
                    <a:pt x="5220" y="19562"/>
                    <a:pt x="5267" y="19985"/>
                    <a:pt x="5299" y="20440"/>
                  </a:cubicBezTo>
                  <a:cubicBezTo>
                    <a:pt x="5377" y="21224"/>
                    <a:pt x="5440" y="22039"/>
                    <a:pt x="5487" y="22854"/>
                  </a:cubicBezTo>
                  <a:cubicBezTo>
                    <a:pt x="5503" y="23183"/>
                    <a:pt x="5518" y="23528"/>
                    <a:pt x="5534" y="23873"/>
                  </a:cubicBezTo>
                  <a:cubicBezTo>
                    <a:pt x="5565" y="24609"/>
                    <a:pt x="5581" y="25362"/>
                    <a:pt x="5581" y="26114"/>
                  </a:cubicBezTo>
                  <a:lnTo>
                    <a:pt x="6490" y="26114"/>
                  </a:lnTo>
                  <a:cubicBezTo>
                    <a:pt x="6490" y="25189"/>
                    <a:pt x="6459" y="24264"/>
                    <a:pt x="6427" y="23355"/>
                  </a:cubicBezTo>
                  <a:cubicBezTo>
                    <a:pt x="6913" y="23073"/>
                    <a:pt x="7415" y="22775"/>
                    <a:pt x="7885" y="22478"/>
                  </a:cubicBezTo>
                  <a:cubicBezTo>
                    <a:pt x="8167" y="22305"/>
                    <a:pt x="8449" y="22133"/>
                    <a:pt x="8716" y="21945"/>
                  </a:cubicBezTo>
                  <a:cubicBezTo>
                    <a:pt x="10001" y="21130"/>
                    <a:pt x="11239" y="20267"/>
                    <a:pt x="12431" y="19405"/>
                  </a:cubicBezTo>
                  <a:cubicBezTo>
                    <a:pt x="13590" y="20267"/>
                    <a:pt x="14829" y="21114"/>
                    <a:pt x="16098" y="21945"/>
                  </a:cubicBezTo>
                  <a:cubicBezTo>
                    <a:pt x="16381" y="22117"/>
                    <a:pt x="16663" y="22289"/>
                    <a:pt x="16929" y="22462"/>
                  </a:cubicBezTo>
                  <a:cubicBezTo>
                    <a:pt x="17415" y="22775"/>
                    <a:pt x="17917" y="23073"/>
                    <a:pt x="18418" y="23355"/>
                  </a:cubicBezTo>
                  <a:cubicBezTo>
                    <a:pt x="18387" y="24264"/>
                    <a:pt x="18355" y="25189"/>
                    <a:pt x="18355" y="26114"/>
                  </a:cubicBezTo>
                  <a:lnTo>
                    <a:pt x="19265" y="26114"/>
                  </a:lnTo>
                  <a:cubicBezTo>
                    <a:pt x="19265" y="25362"/>
                    <a:pt x="19280" y="24609"/>
                    <a:pt x="19312" y="23873"/>
                  </a:cubicBezTo>
                  <a:cubicBezTo>
                    <a:pt x="19327" y="23528"/>
                    <a:pt x="19343" y="23183"/>
                    <a:pt x="19359" y="22854"/>
                  </a:cubicBezTo>
                  <a:cubicBezTo>
                    <a:pt x="19406" y="22023"/>
                    <a:pt x="19468" y="21208"/>
                    <a:pt x="19547" y="20409"/>
                  </a:cubicBezTo>
                  <a:cubicBezTo>
                    <a:pt x="19594" y="19970"/>
                    <a:pt x="19641" y="19531"/>
                    <a:pt x="19688" y="19092"/>
                  </a:cubicBezTo>
                  <a:cubicBezTo>
                    <a:pt x="19719" y="18825"/>
                    <a:pt x="19751" y="18575"/>
                    <a:pt x="19782" y="18308"/>
                  </a:cubicBezTo>
                  <a:cubicBezTo>
                    <a:pt x="19829" y="17963"/>
                    <a:pt x="19876" y="17634"/>
                    <a:pt x="19923" y="17305"/>
                  </a:cubicBezTo>
                  <a:cubicBezTo>
                    <a:pt x="20158" y="15738"/>
                    <a:pt x="20440" y="14233"/>
                    <a:pt x="20738" y="12838"/>
                  </a:cubicBezTo>
                  <a:cubicBezTo>
                    <a:pt x="20785" y="12665"/>
                    <a:pt x="20816" y="12477"/>
                    <a:pt x="20863" y="12305"/>
                  </a:cubicBezTo>
                  <a:cubicBezTo>
                    <a:pt x="20895" y="12164"/>
                    <a:pt x="20926" y="12023"/>
                    <a:pt x="20957" y="11866"/>
                  </a:cubicBezTo>
                  <a:cubicBezTo>
                    <a:pt x="21067" y="11459"/>
                    <a:pt x="21161" y="11035"/>
                    <a:pt x="21271" y="10643"/>
                  </a:cubicBezTo>
                  <a:cubicBezTo>
                    <a:pt x="21553" y="9531"/>
                    <a:pt x="21851" y="8480"/>
                    <a:pt x="22149" y="7524"/>
                  </a:cubicBezTo>
                  <a:cubicBezTo>
                    <a:pt x="22243" y="7211"/>
                    <a:pt x="22337" y="6897"/>
                    <a:pt x="22446" y="6599"/>
                  </a:cubicBezTo>
                  <a:cubicBezTo>
                    <a:pt x="23685" y="2791"/>
                    <a:pt x="24829" y="534"/>
                    <a:pt x="24845" y="486"/>
                  </a:cubicBezTo>
                  <a:lnTo>
                    <a:pt x="24359" y="236"/>
                  </a:lnTo>
                  <a:lnTo>
                    <a:pt x="24343" y="220"/>
                  </a:lnTo>
                  <a:lnTo>
                    <a:pt x="24061" y="1"/>
                  </a:lnTo>
                  <a:cubicBezTo>
                    <a:pt x="24030" y="63"/>
                    <a:pt x="22541" y="1929"/>
                    <a:pt x="19970" y="4609"/>
                  </a:cubicBezTo>
                  <a:cubicBezTo>
                    <a:pt x="19766" y="4828"/>
                    <a:pt x="19547" y="5048"/>
                    <a:pt x="19327" y="5267"/>
                  </a:cubicBezTo>
                  <a:cubicBezTo>
                    <a:pt x="18434" y="6192"/>
                    <a:pt x="17415" y="7195"/>
                    <a:pt x="16302" y="8245"/>
                  </a:cubicBezTo>
                  <a:cubicBezTo>
                    <a:pt x="15174" y="7305"/>
                    <a:pt x="14092" y="6364"/>
                    <a:pt x="13105" y="5440"/>
                  </a:cubicBezTo>
                  <a:cubicBezTo>
                    <a:pt x="14202" y="4405"/>
                    <a:pt x="15221" y="3402"/>
                    <a:pt x="16130" y="2477"/>
                  </a:cubicBezTo>
                  <a:cubicBezTo>
                    <a:pt x="16349" y="2258"/>
                    <a:pt x="16569" y="2023"/>
                    <a:pt x="16772" y="1803"/>
                  </a:cubicBezTo>
                  <a:cubicBezTo>
                    <a:pt x="16537" y="1599"/>
                    <a:pt x="16318" y="1396"/>
                    <a:pt x="16098" y="1192"/>
                  </a:cubicBezTo>
                  <a:cubicBezTo>
                    <a:pt x="15895" y="1396"/>
                    <a:pt x="15675" y="1631"/>
                    <a:pt x="15456" y="1850"/>
                  </a:cubicBezTo>
                  <a:cubicBezTo>
                    <a:pt x="14547" y="2775"/>
                    <a:pt x="13528" y="3778"/>
                    <a:pt x="12415" y="4813"/>
                  </a:cubicBezTo>
                  <a:cubicBezTo>
                    <a:pt x="11302" y="3778"/>
                    <a:pt x="10299" y="2775"/>
                    <a:pt x="9390" y="1850"/>
                  </a:cubicBezTo>
                  <a:cubicBezTo>
                    <a:pt x="9170" y="1631"/>
                    <a:pt x="8951" y="1396"/>
                    <a:pt x="8747" y="1192"/>
                  </a:cubicBezTo>
                  <a:cubicBezTo>
                    <a:pt x="8528" y="1396"/>
                    <a:pt x="8293" y="1599"/>
                    <a:pt x="8073" y="1803"/>
                  </a:cubicBezTo>
                  <a:cubicBezTo>
                    <a:pt x="8277" y="2023"/>
                    <a:pt x="8496" y="2242"/>
                    <a:pt x="8716" y="2477"/>
                  </a:cubicBezTo>
                  <a:cubicBezTo>
                    <a:pt x="9625" y="3402"/>
                    <a:pt x="10628" y="4405"/>
                    <a:pt x="11741" y="5440"/>
                  </a:cubicBezTo>
                  <a:cubicBezTo>
                    <a:pt x="10738" y="6364"/>
                    <a:pt x="9672" y="7305"/>
                    <a:pt x="8543" y="8245"/>
                  </a:cubicBezTo>
                  <a:cubicBezTo>
                    <a:pt x="7430" y="7195"/>
                    <a:pt x="6412" y="6192"/>
                    <a:pt x="5518" y="5267"/>
                  </a:cubicBezTo>
                  <a:cubicBezTo>
                    <a:pt x="5299" y="5048"/>
                    <a:pt x="5079" y="4828"/>
                    <a:pt x="4876" y="4609"/>
                  </a:cubicBezTo>
                  <a:cubicBezTo>
                    <a:pt x="2305" y="1929"/>
                    <a:pt x="816" y="63"/>
                    <a:pt x="7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0"/>
            <p:cNvSpPr/>
            <p:nvPr/>
          </p:nvSpPr>
          <p:spPr>
            <a:xfrm>
              <a:off x="4867910" y="2565326"/>
              <a:ext cx="138484" cy="111383"/>
            </a:xfrm>
            <a:custGeom>
              <a:avLst/>
              <a:gdLst/>
              <a:ahLst/>
              <a:cxnLst/>
              <a:rect l="l" t="t" r="r" b="b"/>
              <a:pathLst>
                <a:path w="8089" h="6506" extrusionOk="0">
                  <a:moveTo>
                    <a:pt x="1" y="0"/>
                  </a:moveTo>
                  <a:lnTo>
                    <a:pt x="1" y="0"/>
                  </a:lnTo>
                  <a:cubicBezTo>
                    <a:pt x="63" y="423"/>
                    <a:pt x="110" y="862"/>
                    <a:pt x="142" y="1317"/>
                  </a:cubicBezTo>
                  <a:cubicBezTo>
                    <a:pt x="471" y="1583"/>
                    <a:pt x="800" y="1834"/>
                    <a:pt x="1129" y="2101"/>
                  </a:cubicBezTo>
                  <a:cubicBezTo>
                    <a:pt x="1396" y="2320"/>
                    <a:pt x="1678" y="2540"/>
                    <a:pt x="1960" y="2759"/>
                  </a:cubicBezTo>
                  <a:cubicBezTo>
                    <a:pt x="2211" y="2963"/>
                    <a:pt x="2477" y="3151"/>
                    <a:pt x="2728" y="3355"/>
                  </a:cubicBezTo>
                  <a:cubicBezTo>
                    <a:pt x="3904" y="4232"/>
                    <a:pt x="5126" y="5110"/>
                    <a:pt x="6412" y="5957"/>
                  </a:cubicBezTo>
                  <a:cubicBezTo>
                    <a:pt x="6694" y="6145"/>
                    <a:pt x="6960" y="6333"/>
                    <a:pt x="7242" y="6505"/>
                  </a:cubicBezTo>
                  <a:cubicBezTo>
                    <a:pt x="7524" y="6317"/>
                    <a:pt x="7807" y="6145"/>
                    <a:pt x="8089" y="5957"/>
                  </a:cubicBezTo>
                  <a:cubicBezTo>
                    <a:pt x="7807" y="5784"/>
                    <a:pt x="7524" y="5596"/>
                    <a:pt x="7242" y="5424"/>
                  </a:cubicBezTo>
                  <a:cubicBezTo>
                    <a:pt x="5973" y="4577"/>
                    <a:pt x="4750" y="3715"/>
                    <a:pt x="3559" y="2822"/>
                  </a:cubicBezTo>
                  <a:cubicBezTo>
                    <a:pt x="3308" y="2634"/>
                    <a:pt x="3042" y="2430"/>
                    <a:pt x="2791" y="2242"/>
                  </a:cubicBezTo>
                  <a:cubicBezTo>
                    <a:pt x="2179" y="1771"/>
                    <a:pt x="1584" y="1301"/>
                    <a:pt x="1004" y="831"/>
                  </a:cubicBezTo>
                  <a:cubicBezTo>
                    <a:pt x="675" y="549"/>
                    <a:pt x="330" y="28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0"/>
            <p:cNvSpPr/>
            <p:nvPr/>
          </p:nvSpPr>
          <p:spPr>
            <a:xfrm>
              <a:off x="4767823" y="2233633"/>
              <a:ext cx="448955" cy="38931"/>
            </a:xfrm>
            <a:custGeom>
              <a:avLst/>
              <a:gdLst/>
              <a:ahLst/>
              <a:cxnLst/>
              <a:rect l="l" t="t" r="r" b="b"/>
              <a:pathLst>
                <a:path w="26224" h="2274" extrusionOk="0">
                  <a:moveTo>
                    <a:pt x="1129" y="1"/>
                  </a:moveTo>
                  <a:cubicBezTo>
                    <a:pt x="502" y="1"/>
                    <a:pt x="0" y="502"/>
                    <a:pt x="0" y="1129"/>
                  </a:cubicBezTo>
                  <a:cubicBezTo>
                    <a:pt x="0" y="1756"/>
                    <a:pt x="502" y="2274"/>
                    <a:pt x="1129" y="2274"/>
                  </a:cubicBezTo>
                  <a:lnTo>
                    <a:pt x="25079" y="2274"/>
                  </a:lnTo>
                  <a:cubicBezTo>
                    <a:pt x="25722" y="2274"/>
                    <a:pt x="26223" y="1756"/>
                    <a:pt x="26223" y="1129"/>
                  </a:cubicBezTo>
                  <a:cubicBezTo>
                    <a:pt x="26223" y="502"/>
                    <a:pt x="25722" y="1"/>
                    <a:pt x="250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 name="Google Shape;399;p30"/>
          <p:cNvSpPr txBox="1">
            <a:spLocks noGrp="1"/>
          </p:cNvSpPr>
          <p:nvPr>
            <p:ph type="title"/>
          </p:nvPr>
        </p:nvSpPr>
        <p:spPr>
          <a:xfrm>
            <a:off x="3211550" y="1502125"/>
            <a:ext cx="5153700" cy="184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500"/>
              <a:t>4. Does Practice </a:t>
            </a:r>
            <a:endParaRPr sz="4500"/>
          </a:p>
          <a:p>
            <a:pPr marL="0" lvl="0" indent="0" algn="ctr" rtl="0">
              <a:spcBef>
                <a:spcPts val="0"/>
              </a:spcBef>
              <a:spcAft>
                <a:spcPts val="0"/>
              </a:spcAft>
              <a:buNone/>
            </a:pPr>
            <a:r>
              <a:rPr lang="en" sz="4500"/>
              <a:t>Make Perfect?</a:t>
            </a:r>
            <a:endParaRPr sz="45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pic>
        <p:nvPicPr>
          <p:cNvPr id="404" name="Google Shape;404;p31"/>
          <p:cNvPicPr preferRelativeResize="0"/>
          <p:nvPr/>
        </p:nvPicPr>
        <p:blipFill rotWithShape="1">
          <a:blip r:embed="rId3">
            <a:alphaModFix/>
          </a:blip>
          <a:srcRect t="6147"/>
          <a:stretch/>
        </p:blipFill>
        <p:spPr>
          <a:xfrm>
            <a:off x="3947187" y="119025"/>
            <a:ext cx="5114362" cy="4905449"/>
          </a:xfrm>
          <a:prstGeom prst="rect">
            <a:avLst/>
          </a:prstGeom>
          <a:noFill/>
          <a:ln>
            <a:noFill/>
          </a:ln>
        </p:spPr>
      </p:pic>
      <p:sp>
        <p:nvSpPr>
          <p:cNvPr id="405" name="Google Shape;405;p31"/>
          <p:cNvSpPr txBox="1">
            <a:spLocks noGrp="1"/>
          </p:cNvSpPr>
          <p:nvPr>
            <p:ph type="title"/>
          </p:nvPr>
        </p:nvSpPr>
        <p:spPr>
          <a:xfrm>
            <a:off x="351975" y="275650"/>
            <a:ext cx="3374700" cy="1157700"/>
          </a:xfrm>
          <a:prstGeom prst="rect">
            <a:avLst/>
          </a:prstGeom>
          <a:solidFill>
            <a:srgbClr val="78909C"/>
          </a:solidFill>
        </p:spPr>
        <p:txBody>
          <a:bodyPr spcFirstLastPara="1" wrap="square" lIns="91425" tIns="91425" rIns="91425" bIns="91425" anchor="ctr" anchorCtr="0">
            <a:noAutofit/>
          </a:bodyPr>
          <a:lstStyle/>
          <a:p>
            <a:pPr marL="0" lvl="0" indent="0" algn="l" rtl="0">
              <a:spcBef>
                <a:spcPts val="0"/>
              </a:spcBef>
              <a:spcAft>
                <a:spcPts val="0"/>
              </a:spcAft>
              <a:buNone/>
            </a:pPr>
            <a:r>
              <a:rPr lang="en" sz="2800"/>
              <a:t>4. Does Practice </a:t>
            </a:r>
            <a:endParaRPr sz="2800"/>
          </a:p>
          <a:p>
            <a:pPr marL="0" lvl="0" indent="0" algn="l" rtl="0">
              <a:spcBef>
                <a:spcPts val="0"/>
              </a:spcBef>
              <a:spcAft>
                <a:spcPts val="0"/>
              </a:spcAft>
              <a:buNone/>
            </a:pPr>
            <a:r>
              <a:rPr lang="en" sz="2800"/>
              <a:t>Make Perfect?</a:t>
            </a:r>
            <a:endParaRPr sz="2800">
              <a:highlight>
                <a:srgbClr val="78909C"/>
              </a:highlight>
            </a:endParaRPr>
          </a:p>
        </p:txBody>
      </p:sp>
      <p:sp>
        <p:nvSpPr>
          <p:cNvPr id="406" name="Google Shape;406;p31"/>
          <p:cNvSpPr/>
          <p:nvPr/>
        </p:nvSpPr>
        <p:spPr>
          <a:xfrm>
            <a:off x="567375" y="1731025"/>
            <a:ext cx="2943900" cy="30762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pic>
        <p:nvPicPr>
          <p:cNvPr id="407" name="Google Shape;407;p31"/>
          <p:cNvPicPr preferRelativeResize="0"/>
          <p:nvPr/>
        </p:nvPicPr>
        <p:blipFill>
          <a:blip r:embed="rId4">
            <a:alphaModFix/>
          </a:blip>
          <a:stretch>
            <a:fillRect/>
          </a:stretch>
        </p:blipFill>
        <p:spPr>
          <a:xfrm>
            <a:off x="1153098" y="2055627"/>
            <a:ext cx="1772450" cy="2427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4"/>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Agenda</a:t>
            </a:r>
            <a:endParaRPr/>
          </a:p>
        </p:txBody>
      </p:sp>
      <p:grpSp>
        <p:nvGrpSpPr>
          <p:cNvPr id="86" name="Google Shape;86;p14"/>
          <p:cNvGrpSpPr/>
          <p:nvPr/>
        </p:nvGrpSpPr>
        <p:grpSpPr>
          <a:xfrm rot="5400000">
            <a:off x="118073" y="1723592"/>
            <a:ext cx="3466550" cy="2243816"/>
            <a:chOff x="156375" y="3125823"/>
            <a:chExt cx="1039414" cy="672808"/>
          </a:xfrm>
        </p:grpSpPr>
        <p:sp>
          <p:nvSpPr>
            <p:cNvPr id="87" name="Google Shape;87;p14"/>
            <p:cNvSpPr/>
            <p:nvPr/>
          </p:nvSpPr>
          <p:spPr>
            <a:xfrm>
              <a:off x="156375" y="3125823"/>
              <a:ext cx="1039414" cy="672808"/>
            </a:xfrm>
            <a:custGeom>
              <a:avLst/>
              <a:gdLst/>
              <a:ahLst/>
              <a:cxnLst/>
              <a:rect l="l" t="t" r="r" b="b"/>
              <a:pathLst>
                <a:path w="62259" h="40300" extrusionOk="0">
                  <a:moveTo>
                    <a:pt x="1" y="1"/>
                  </a:moveTo>
                  <a:lnTo>
                    <a:pt x="1" y="40300"/>
                  </a:lnTo>
                  <a:lnTo>
                    <a:pt x="62259" y="40300"/>
                  </a:lnTo>
                  <a:lnTo>
                    <a:pt x="622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4"/>
            <p:cNvSpPr/>
            <p:nvPr/>
          </p:nvSpPr>
          <p:spPr>
            <a:xfrm>
              <a:off x="194573" y="3210616"/>
              <a:ext cx="962751" cy="503237"/>
            </a:xfrm>
            <a:custGeom>
              <a:avLst/>
              <a:gdLst/>
              <a:ahLst/>
              <a:cxnLst/>
              <a:rect l="l" t="t" r="r" b="b"/>
              <a:pathLst>
                <a:path w="57667" h="30143" extrusionOk="0">
                  <a:moveTo>
                    <a:pt x="57071" y="596"/>
                  </a:moveTo>
                  <a:lnTo>
                    <a:pt x="57071" y="29531"/>
                  </a:lnTo>
                  <a:lnTo>
                    <a:pt x="597" y="29531"/>
                  </a:lnTo>
                  <a:lnTo>
                    <a:pt x="597" y="596"/>
                  </a:lnTo>
                  <a:close/>
                  <a:moveTo>
                    <a:pt x="1" y="0"/>
                  </a:moveTo>
                  <a:lnTo>
                    <a:pt x="1" y="30142"/>
                  </a:lnTo>
                  <a:lnTo>
                    <a:pt x="57667" y="30142"/>
                  </a:lnTo>
                  <a:lnTo>
                    <a:pt x="576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4"/>
            <p:cNvSpPr/>
            <p:nvPr/>
          </p:nvSpPr>
          <p:spPr>
            <a:xfrm>
              <a:off x="194573" y="3210616"/>
              <a:ext cx="318491" cy="503237"/>
            </a:xfrm>
            <a:custGeom>
              <a:avLst/>
              <a:gdLst/>
              <a:ahLst/>
              <a:cxnLst/>
              <a:rect l="l" t="t" r="r" b="b"/>
              <a:pathLst>
                <a:path w="19077" h="30143" extrusionOk="0">
                  <a:moveTo>
                    <a:pt x="3998" y="0"/>
                  </a:moveTo>
                  <a:cubicBezTo>
                    <a:pt x="2619" y="0"/>
                    <a:pt x="1286" y="188"/>
                    <a:pt x="1" y="549"/>
                  </a:cubicBezTo>
                  <a:lnTo>
                    <a:pt x="1" y="1160"/>
                  </a:lnTo>
                  <a:cubicBezTo>
                    <a:pt x="205" y="1113"/>
                    <a:pt x="409" y="1051"/>
                    <a:pt x="597" y="1004"/>
                  </a:cubicBezTo>
                  <a:lnTo>
                    <a:pt x="597" y="596"/>
                  </a:lnTo>
                  <a:lnTo>
                    <a:pt x="3998" y="596"/>
                  </a:lnTo>
                  <a:cubicBezTo>
                    <a:pt x="11976" y="596"/>
                    <a:pt x="18465" y="7085"/>
                    <a:pt x="18465" y="15063"/>
                  </a:cubicBezTo>
                  <a:cubicBezTo>
                    <a:pt x="18465" y="23042"/>
                    <a:pt x="11976" y="29531"/>
                    <a:pt x="3998" y="29531"/>
                  </a:cubicBezTo>
                  <a:lnTo>
                    <a:pt x="597" y="29531"/>
                  </a:lnTo>
                  <a:lnTo>
                    <a:pt x="597" y="29139"/>
                  </a:lnTo>
                  <a:cubicBezTo>
                    <a:pt x="409" y="29076"/>
                    <a:pt x="205" y="29029"/>
                    <a:pt x="1" y="28967"/>
                  </a:cubicBezTo>
                  <a:lnTo>
                    <a:pt x="1" y="29594"/>
                  </a:lnTo>
                  <a:cubicBezTo>
                    <a:pt x="1286" y="29954"/>
                    <a:pt x="2619" y="30142"/>
                    <a:pt x="3998" y="30142"/>
                  </a:cubicBezTo>
                  <a:cubicBezTo>
                    <a:pt x="5471" y="30142"/>
                    <a:pt x="6882" y="29923"/>
                    <a:pt x="8214" y="29531"/>
                  </a:cubicBezTo>
                  <a:cubicBezTo>
                    <a:pt x="14484" y="27713"/>
                    <a:pt x="19077" y="21913"/>
                    <a:pt x="19077" y="15063"/>
                  </a:cubicBezTo>
                  <a:cubicBezTo>
                    <a:pt x="19077" y="8229"/>
                    <a:pt x="14484" y="2430"/>
                    <a:pt x="8214" y="596"/>
                  </a:cubicBezTo>
                  <a:cubicBezTo>
                    <a:pt x="6882" y="220"/>
                    <a:pt x="5471" y="0"/>
                    <a:pt x="39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4"/>
            <p:cNvSpPr/>
            <p:nvPr/>
          </p:nvSpPr>
          <p:spPr>
            <a:xfrm>
              <a:off x="838058" y="3210616"/>
              <a:ext cx="319258" cy="503237"/>
            </a:xfrm>
            <a:custGeom>
              <a:avLst/>
              <a:gdLst/>
              <a:ahLst/>
              <a:cxnLst/>
              <a:rect l="l" t="t" r="r" b="b"/>
              <a:pathLst>
                <a:path w="19123" h="30143" extrusionOk="0">
                  <a:moveTo>
                    <a:pt x="15079" y="0"/>
                  </a:moveTo>
                  <a:cubicBezTo>
                    <a:pt x="13621" y="0"/>
                    <a:pt x="12195" y="220"/>
                    <a:pt x="10862" y="596"/>
                  </a:cubicBezTo>
                  <a:cubicBezTo>
                    <a:pt x="4593" y="2430"/>
                    <a:pt x="0" y="8229"/>
                    <a:pt x="0" y="15063"/>
                  </a:cubicBezTo>
                  <a:cubicBezTo>
                    <a:pt x="0" y="21913"/>
                    <a:pt x="4593" y="27713"/>
                    <a:pt x="10862" y="29531"/>
                  </a:cubicBezTo>
                  <a:cubicBezTo>
                    <a:pt x="12195" y="29923"/>
                    <a:pt x="13621" y="30142"/>
                    <a:pt x="15079" y="30142"/>
                  </a:cubicBezTo>
                  <a:cubicBezTo>
                    <a:pt x="16474" y="30142"/>
                    <a:pt x="17838" y="29938"/>
                    <a:pt x="19123" y="29578"/>
                  </a:cubicBezTo>
                  <a:lnTo>
                    <a:pt x="19123" y="28951"/>
                  </a:lnTo>
                  <a:cubicBezTo>
                    <a:pt x="18935" y="29014"/>
                    <a:pt x="18731" y="29076"/>
                    <a:pt x="18527" y="29123"/>
                  </a:cubicBezTo>
                  <a:lnTo>
                    <a:pt x="18527" y="29531"/>
                  </a:lnTo>
                  <a:lnTo>
                    <a:pt x="15079" y="29531"/>
                  </a:lnTo>
                  <a:cubicBezTo>
                    <a:pt x="7101" y="29531"/>
                    <a:pt x="611" y="23042"/>
                    <a:pt x="611" y="15063"/>
                  </a:cubicBezTo>
                  <a:cubicBezTo>
                    <a:pt x="611" y="7085"/>
                    <a:pt x="7101" y="596"/>
                    <a:pt x="15079" y="596"/>
                  </a:cubicBezTo>
                  <a:lnTo>
                    <a:pt x="18527" y="596"/>
                  </a:lnTo>
                  <a:lnTo>
                    <a:pt x="18527" y="1019"/>
                  </a:lnTo>
                  <a:cubicBezTo>
                    <a:pt x="18731" y="1066"/>
                    <a:pt x="18935" y="1129"/>
                    <a:pt x="19123" y="1176"/>
                  </a:cubicBezTo>
                  <a:lnTo>
                    <a:pt x="19123" y="565"/>
                  </a:lnTo>
                  <a:cubicBezTo>
                    <a:pt x="17838" y="204"/>
                    <a:pt x="16474" y="0"/>
                    <a:pt x="15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4"/>
            <p:cNvSpPr/>
            <p:nvPr/>
          </p:nvSpPr>
          <p:spPr>
            <a:xfrm>
              <a:off x="271252" y="3217160"/>
              <a:ext cx="9967" cy="490149"/>
            </a:xfrm>
            <a:custGeom>
              <a:avLst/>
              <a:gdLst/>
              <a:ahLst/>
              <a:cxnLst/>
              <a:rect l="l" t="t" r="r" b="b"/>
              <a:pathLst>
                <a:path w="597" h="29359" extrusionOk="0">
                  <a:moveTo>
                    <a:pt x="1" y="0"/>
                  </a:moveTo>
                  <a:lnTo>
                    <a:pt x="1" y="29358"/>
                  </a:lnTo>
                  <a:lnTo>
                    <a:pt x="596" y="29358"/>
                  </a:lnTo>
                  <a:lnTo>
                    <a:pt x="5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4"/>
            <p:cNvSpPr/>
            <p:nvPr/>
          </p:nvSpPr>
          <p:spPr>
            <a:xfrm>
              <a:off x="1066243" y="3217160"/>
              <a:ext cx="10217" cy="490149"/>
            </a:xfrm>
            <a:custGeom>
              <a:avLst/>
              <a:gdLst/>
              <a:ahLst/>
              <a:cxnLst/>
              <a:rect l="l" t="t" r="r" b="b"/>
              <a:pathLst>
                <a:path w="612" h="29359" extrusionOk="0">
                  <a:moveTo>
                    <a:pt x="0" y="0"/>
                  </a:moveTo>
                  <a:lnTo>
                    <a:pt x="0" y="29358"/>
                  </a:lnTo>
                  <a:lnTo>
                    <a:pt x="611" y="29358"/>
                  </a:lnTo>
                  <a:lnTo>
                    <a:pt x="6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4"/>
            <p:cNvSpPr/>
            <p:nvPr/>
          </p:nvSpPr>
          <p:spPr>
            <a:xfrm>
              <a:off x="339551" y="3399551"/>
              <a:ext cx="125363" cy="125363"/>
            </a:xfrm>
            <a:custGeom>
              <a:avLst/>
              <a:gdLst/>
              <a:ahLst/>
              <a:cxnLst/>
              <a:rect l="l" t="t" r="r" b="b"/>
              <a:pathLst>
                <a:path w="7509" h="7509" extrusionOk="0">
                  <a:moveTo>
                    <a:pt x="3762" y="596"/>
                  </a:moveTo>
                  <a:cubicBezTo>
                    <a:pt x="5502" y="596"/>
                    <a:pt x="6913" y="2007"/>
                    <a:pt x="6913" y="3746"/>
                  </a:cubicBezTo>
                  <a:cubicBezTo>
                    <a:pt x="6913" y="5502"/>
                    <a:pt x="5502" y="6913"/>
                    <a:pt x="3762" y="6913"/>
                  </a:cubicBezTo>
                  <a:cubicBezTo>
                    <a:pt x="2007" y="6913"/>
                    <a:pt x="596" y="5502"/>
                    <a:pt x="596" y="3746"/>
                  </a:cubicBezTo>
                  <a:cubicBezTo>
                    <a:pt x="596" y="2007"/>
                    <a:pt x="2007" y="596"/>
                    <a:pt x="3762" y="596"/>
                  </a:cubicBezTo>
                  <a:close/>
                  <a:moveTo>
                    <a:pt x="3762" y="0"/>
                  </a:moveTo>
                  <a:cubicBezTo>
                    <a:pt x="1678" y="0"/>
                    <a:pt x="1" y="1677"/>
                    <a:pt x="1" y="3746"/>
                  </a:cubicBezTo>
                  <a:cubicBezTo>
                    <a:pt x="1" y="5831"/>
                    <a:pt x="1678" y="7508"/>
                    <a:pt x="3762" y="7508"/>
                  </a:cubicBezTo>
                  <a:cubicBezTo>
                    <a:pt x="5831" y="7508"/>
                    <a:pt x="7509" y="5831"/>
                    <a:pt x="7509" y="3746"/>
                  </a:cubicBezTo>
                  <a:cubicBezTo>
                    <a:pt x="7509" y="1677"/>
                    <a:pt x="5831" y="0"/>
                    <a:pt x="37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p:nvPr/>
          </p:nvSpPr>
          <p:spPr>
            <a:xfrm>
              <a:off x="613263" y="3399551"/>
              <a:ext cx="125630" cy="125363"/>
            </a:xfrm>
            <a:custGeom>
              <a:avLst/>
              <a:gdLst/>
              <a:ahLst/>
              <a:cxnLst/>
              <a:rect l="l" t="t" r="r" b="b"/>
              <a:pathLst>
                <a:path w="7525" h="7509" extrusionOk="0">
                  <a:moveTo>
                    <a:pt x="3763" y="596"/>
                  </a:moveTo>
                  <a:cubicBezTo>
                    <a:pt x="5503" y="596"/>
                    <a:pt x="6913" y="2007"/>
                    <a:pt x="6913" y="3746"/>
                  </a:cubicBezTo>
                  <a:cubicBezTo>
                    <a:pt x="6913" y="5502"/>
                    <a:pt x="5503" y="6913"/>
                    <a:pt x="3763" y="6913"/>
                  </a:cubicBezTo>
                  <a:cubicBezTo>
                    <a:pt x="2023" y="6913"/>
                    <a:pt x="597" y="5502"/>
                    <a:pt x="597" y="3746"/>
                  </a:cubicBezTo>
                  <a:cubicBezTo>
                    <a:pt x="597" y="2007"/>
                    <a:pt x="2023" y="596"/>
                    <a:pt x="3763" y="596"/>
                  </a:cubicBezTo>
                  <a:close/>
                  <a:moveTo>
                    <a:pt x="3763" y="0"/>
                  </a:moveTo>
                  <a:cubicBezTo>
                    <a:pt x="1694" y="0"/>
                    <a:pt x="1" y="1677"/>
                    <a:pt x="1" y="3746"/>
                  </a:cubicBezTo>
                  <a:cubicBezTo>
                    <a:pt x="1" y="5831"/>
                    <a:pt x="1694" y="7508"/>
                    <a:pt x="3763" y="7508"/>
                  </a:cubicBezTo>
                  <a:cubicBezTo>
                    <a:pt x="5832" y="7508"/>
                    <a:pt x="7525" y="5831"/>
                    <a:pt x="7525" y="3746"/>
                  </a:cubicBezTo>
                  <a:cubicBezTo>
                    <a:pt x="7525" y="1677"/>
                    <a:pt x="5832" y="0"/>
                    <a:pt x="3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4"/>
            <p:cNvSpPr/>
            <p:nvPr/>
          </p:nvSpPr>
          <p:spPr>
            <a:xfrm>
              <a:off x="886991" y="3399551"/>
              <a:ext cx="125613" cy="125363"/>
            </a:xfrm>
            <a:custGeom>
              <a:avLst/>
              <a:gdLst/>
              <a:ahLst/>
              <a:cxnLst/>
              <a:rect l="l" t="t" r="r" b="b"/>
              <a:pathLst>
                <a:path w="7524" h="7509" extrusionOk="0">
                  <a:moveTo>
                    <a:pt x="3762" y="596"/>
                  </a:moveTo>
                  <a:cubicBezTo>
                    <a:pt x="5502" y="596"/>
                    <a:pt x="6928" y="2007"/>
                    <a:pt x="6928" y="3746"/>
                  </a:cubicBezTo>
                  <a:cubicBezTo>
                    <a:pt x="6928" y="5502"/>
                    <a:pt x="5502" y="6913"/>
                    <a:pt x="3762" y="6913"/>
                  </a:cubicBezTo>
                  <a:cubicBezTo>
                    <a:pt x="2022" y="6913"/>
                    <a:pt x="612" y="5502"/>
                    <a:pt x="612" y="3746"/>
                  </a:cubicBezTo>
                  <a:cubicBezTo>
                    <a:pt x="612" y="2007"/>
                    <a:pt x="2022" y="596"/>
                    <a:pt x="3762" y="596"/>
                  </a:cubicBezTo>
                  <a:close/>
                  <a:moveTo>
                    <a:pt x="3762" y="0"/>
                  </a:moveTo>
                  <a:cubicBezTo>
                    <a:pt x="1693" y="0"/>
                    <a:pt x="0" y="1677"/>
                    <a:pt x="0" y="3746"/>
                  </a:cubicBezTo>
                  <a:cubicBezTo>
                    <a:pt x="0" y="5831"/>
                    <a:pt x="1693" y="7508"/>
                    <a:pt x="3762" y="7508"/>
                  </a:cubicBezTo>
                  <a:cubicBezTo>
                    <a:pt x="5831" y="7508"/>
                    <a:pt x="7524" y="5831"/>
                    <a:pt x="7524" y="3746"/>
                  </a:cubicBezTo>
                  <a:cubicBezTo>
                    <a:pt x="7524" y="1677"/>
                    <a:pt x="5831" y="0"/>
                    <a:pt x="37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4"/>
            <p:cNvSpPr/>
            <p:nvPr/>
          </p:nvSpPr>
          <p:spPr>
            <a:xfrm>
              <a:off x="1088481" y="3439319"/>
              <a:ext cx="45544" cy="45561"/>
            </a:xfrm>
            <a:custGeom>
              <a:avLst/>
              <a:gdLst/>
              <a:ahLst/>
              <a:cxnLst/>
              <a:rect l="l" t="t" r="r" b="b"/>
              <a:pathLst>
                <a:path w="2728" h="2729" extrusionOk="0">
                  <a:moveTo>
                    <a:pt x="1364" y="612"/>
                  </a:moveTo>
                  <a:cubicBezTo>
                    <a:pt x="1787" y="612"/>
                    <a:pt x="2132" y="941"/>
                    <a:pt x="2132" y="1364"/>
                  </a:cubicBezTo>
                  <a:cubicBezTo>
                    <a:pt x="2132" y="1788"/>
                    <a:pt x="1787" y="2132"/>
                    <a:pt x="1364" y="2132"/>
                  </a:cubicBezTo>
                  <a:cubicBezTo>
                    <a:pt x="941" y="2132"/>
                    <a:pt x="596" y="1788"/>
                    <a:pt x="596" y="1364"/>
                  </a:cubicBezTo>
                  <a:cubicBezTo>
                    <a:pt x="596" y="941"/>
                    <a:pt x="941" y="612"/>
                    <a:pt x="1364" y="612"/>
                  </a:cubicBezTo>
                  <a:close/>
                  <a:moveTo>
                    <a:pt x="1364" y="1"/>
                  </a:moveTo>
                  <a:cubicBezTo>
                    <a:pt x="612" y="1"/>
                    <a:pt x="0" y="612"/>
                    <a:pt x="0" y="1364"/>
                  </a:cubicBezTo>
                  <a:cubicBezTo>
                    <a:pt x="0" y="2117"/>
                    <a:pt x="612" y="2728"/>
                    <a:pt x="1364" y="2728"/>
                  </a:cubicBezTo>
                  <a:cubicBezTo>
                    <a:pt x="2116" y="2728"/>
                    <a:pt x="2728" y="2117"/>
                    <a:pt x="2728" y="1364"/>
                  </a:cubicBezTo>
                  <a:cubicBezTo>
                    <a:pt x="2728" y="612"/>
                    <a:pt x="2116" y="1"/>
                    <a:pt x="13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4"/>
            <p:cNvSpPr/>
            <p:nvPr/>
          </p:nvSpPr>
          <p:spPr>
            <a:xfrm>
              <a:off x="944822" y="3370770"/>
              <a:ext cx="208320" cy="182927"/>
            </a:xfrm>
            <a:custGeom>
              <a:avLst/>
              <a:gdLst/>
              <a:ahLst/>
              <a:cxnLst/>
              <a:rect l="l" t="t" r="r" b="b"/>
              <a:pathLst>
                <a:path w="12478" h="10957" extrusionOk="0">
                  <a:moveTo>
                    <a:pt x="12399" y="0"/>
                  </a:moveTo>
                  <a:lnTo>
                    <a:pt x="0" y="1756"/>
                  </a:lnTo>
                  <a:lnTo>
                    <a:pt x="0" y="9201"/>
                  </a:lnTo>
                  <a:lnTo>
                    <a:pt x="12399" y="10956"/>
                  </a:lnTo>
                  <a:lnTo>
                    <a:pt x="12477" y="10361"/>
                  </a:lnTo>
                  <a:lnTo>
                    <a:pt x="596" y="8684"/>
                  </a:lnTo>
                  <a:lnTo>
                    <a:pt x="596" y="2273"/>
                  </a:lnTo>
                  <a:lnTo>
                    <a:pt x="12477" y="580"/>
                  </a:lnTo>
                  <a:lnTo>
                    <a:pt x="123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p:nvPr/>
          </p:nvSpPr>
          <p:spPr>
            <a:xfrm>
              <a:off x="199030" y="3370770"/>
              <a:ext cx="208320" cy="182927"/>
            </a:xfrm>
            <a:custGeom>
              <a:avLst/>
              <a:gdLst/>
              <a:ahLst/>
              <a:cxnLst/>
              <a:rect l="l" t="t" r="r" b="b"/>
              <a:pathLst>
                <a:path w="12478" h="10957" extrusionOk="0">
                  <a:moveTo>
                    <a:pt x="79" y="0"/>
                  </a:moveTo>
                  <a:lnTo>
                    <a:pt x="0" y="580"/>
                  </a:lnTo>
                  <a:lnTo>
                    <a:pt x="11866" y="2273"/>
                  </a:lnTo>
                  <a:lnTo>
                    <a:pt x="11866" y="8684"/>
                  </a:lnTo>
                  <a:lnTo>
                    <a:pt x="0" y="10361"/>
                  </a:lnTo>
                  <a:lnTo>
                    <a:pt x="79" y="10956"/>
                  </a:lnTo>
                  <a:lnTo>
                    <a:pt x="12477" y="9201"/>
                  </a:lnTo>
                  <a:lnTo>
                    <a:pt x="12477" y="1756"/>
                  </a:lnTo>
                  <a:lnTo>
                    <a:pt x="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p:nvPr/>
          </p:nvSpPr>
          <p:spPr>
            <a:xfrm>
              <a:off x="671093" y="3167961"/>
              <a:ext cx="9967" cy="592990"/>
            </a:xfrm>
            <a:custGeom>
              <a:avLst/>
              <a:gdLst/>
              <a:ahLst/>
              <a:cxnLst/>
              <a:rect l="l" t="t" r="r" b="b"/>
              <a:pathLst>
                <a:path w="597" h="35519" extrusionOk="0">
                  <a:moveTo>
                    <a:pt x="1" y="0"/>
                  </a:moveTo>
                  <a:lnTo>
                    <a:pt x="1" y="35518"/>
                  </a:lnTo>
                  <a:lnTo>
                    <a:pt x="597" y="35518"/>
                  </a:lnTo>
                  <a:lnTo>
                    <a:pt x="5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p:cNvSpPr/>
            <p:nvPr/>
          </p:nvSpPr>
          <p:spPr>
            <a:xfrm>
              <a:off x="1124074" y="3427282"/>
              <a:ext cx="9950" cy="69101"/>
            </a:xfrm>
            <a:custGeom>
              <a:avLst/>
              <a:gdLst/>
              <a:ahLst/>
              <a:cxnLst/>
              <a:rect l="l" t="t" r="r" b="b"/>
              <a:pathLst>
                <a:path w="596" h="4139" extrusionOk="0">
                  <a:moveTo>
                    <a:pt x="0" y="1"/>
                  </a:moveTo>
                  <a:lnTo>
                    <a:pt x="0" y="4139"/>
                  </a:lnTo>
                  <a:lnTo>
                    <a:pt x="596" y="4139"/>
                  </a:lnTo>
                  <a:lnTo>
                    <a:pt x="5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4"/>
            <p:cNvSpPr/>
            <p:nvPr/>
          </p:nvSpPr>
          <p:spPr>
            <a:xfrm>
              <a:off x="212637" y="3439319"/>
              <a:ext cx="45544" cy="45561"/>
            </a:xfrm>
            <a:custGeom>
              <a:avLst/>
              <a:gdLst/>
              <a:ahLst/>
              <a:cxnLst/>
              <a:rect l="l" t="t" r="r" b="b"/>
              <a:pathLst>
                <a:path w="2728" h="2729" extrusionOk="0">
                  <a:moveTo>
                    <a:pt x="1364" y="612"/>
                  </a:moveTo>
                  <a:cubicBezTo>
                    <a:pt x="1787" y="612"/>
                    <a:pt x="2132" y="941"/>
                    <a:pt x="2132" y="1364"/>
                  </a:cubicBezTo>
                  <a:cubicBezTo>
                    <a:pt x="2132" y="1788"/>
                    <a:pt x="1787" y="2132"/>
                    <a:pt x="1364" y="2132"/>
                  </a:cubicBezTo>
                  <a:cubicBezTo>
                    <a:pt x="941" y="2132"/>
                    <a:pt x="612" y="1788"/>
                    <a:pt x="612" y="1364"/>
                  </a:cubicBezTo>
                  <a:cubicBezTo>
                    <a:pt x="612" y="941"/>
                    <a:pt x="941" y="612"/>
                    <a:pt x="1364" y="612"/>
                  </a:cubicBezTo>
                  <a:close/>
                  <a:moveTo>
                    <a:pt x="1364" y="1"/>
                  </a:moveTo>
                  <a:cubicBezTo>
                    <a:pt x="612" y="1"/>
                    <a:pt x="1" y="612"/>
                    <a:pt x="1" y="1364"/>
                  </a:cubicBezTo>
                  <a:cubicBezTo>
                    <a:pt x="1" y="2117"/>
                    <a:pt x="612" y="2728"/>
                    <a:pt x="1364" y="2728"/>
                  </a:cubicBezTo>
                  <a:cubicBezTo>
                    <a:pt x="2117" y="2728"/>
                    <a:pt x="2728" y="2117"/>
                    <a:pt x="2728" y="1364"/>
                  </a:cubicBezTo>
                  <a:cubicBezTo>
                    <a:pt x="2728" y="612"/>
                    <a:pt x="2117" y="1"/>
                    <a:pt x="13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4"/>
            <p:cNvSpPr/>
            <p:nvPr/>
          </p:nvSpPr>
          <p:spPr>
            <a:xfrm>
              <a:off x="212637" y="3427282"/>
              <a:ext cx="10217" cy="69101"/>
            </a:xfrm>
            <a:custGeom>
              <a:avLst/>
              <a:gdLst/>
              <a:ahLst/>
              <a:cxnLst/>
              <a:rect l="l" t="t" r="r" b="b"/>
              <a:pathLst>
                <a:path w="612" h="4139" extrusionOk="0">
                  <a:moveTo>
                    <a:pt x="1" y="1"/>
                  </a:moveTo>
                  <a:lnTo>
                    <a:pt x="1" y="4139"/>
                  </a:lnTo>
                  <a:lnTo>
                    <a:pt x="612" y="4139"/>
                  </a:lnTo>
                  <a:lnTo>
                    <a:pt x="6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4"/>
            <p:cNvSpPr/>
            <p:nvPr/>
          </p:nvSpPr>
          <p:spPr>
            <a:xfrm>
              <a:off x="191184" y="3159580"/>
              <a:ext cx="969545" cy="604242"/>
            </a:xfrm>
            <a:custGeom>
              <a:avLst/>
              <a:gdLst/>
              <a:ahLst/>
              <a:cxnLst/>
              <a:rect l="l" t="t" r="r" b="b"/>
              <a:pathLst>
                <a:path w="58074" h="36193" extrusionOk="0">
                  <a:moveTo>
                    <a:pt x="57070" y="1004"/>
                  </a:moveTo>
                  <a:lnTo>
                    <a:pt x="57070" y="35190"/>
                  </a:lnTo>
                  <a:lnTo>
                    <a:pt x="1003" y="35190"/>
                  </a:lnTo>
                  <a:lnTo>
                    <a:pt x="1003" y="1004"/>
                  </a:lnTo>
                  <a:close/>
                  <a:moveTo>
                    <a:pt x="0" y="1"/>
                  </a:moveTo>
                  <a:lnTo>
                    <a:pt x="0" y="36193"/>
                  </a:lnTo>
                  <a:lnTo>
                    <a:pt x="58074" y="36193"/>
                  </a:lnTo>
                  <a:lnTo>
                    <a:pt x="580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104;p14"/>
          <p:cNvSpPr txBox="1"/>
          <p:nvPr/>
        </p:nvSpPr>
        <p:spPr>
          <a:xfrm>
            <a:off x="3730125" y="1427325"/>
            <a:ext cx="25974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1200"/>
              </a:spcAft>
              <a:buNone/>
            </a:pPr>
            <a:r>
              <a:rPr lang="en" sz="2200" dirty="0">
                <a:solidFill>
                  <a:schemeClr val="lt1"/>
                </a:solidFill>
                <a:latin typeface="Alfa Slab One"/>
                <a:ea typeface="Alfa Slab One"/>
                <a:cs typeface="Alfa Slab One"/>
                <a:sym typeface="Alfa Slab One"/>
              </a:rPr>
              <a:t>Introduction</a:t>
            </a:r>
            <a:endParaRPr sz="1800" dirty="0">
              <a:solidFill>
                <a:schemeClr val="lt1"/>
              </a:solidFill>
              <a:latin typeface="Roboto"/>
              <a:ea typeface="Roboto"/>
              <a:cs typeface="Roboto"/>
              <a:sym typeface="Roboto"/>
            </a:endParaRPr>
          </a:p>
        </p:txBody>
      </p:sp>
      <p:sp>
        <p:nvSpPr>
          <p:cNvPr id="105" name="Google Shape;105;p14"/>
          <p:cNvSpPr txBox="1"/>
          <p:nvPr/>
        </p:nvSpPr>
        <p:spPr>
          <a:xfrm>
            <a:off x="3913925" y="2060438"/>
            <a:ext cx="32166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1200"/>
              </a:spcAft>
              <a:buNone/>
            </a:pPr>
            <a:r>
              <a:rPr lang="en" sz="2200">
                <a:solidFill>
                  <a:schemeClr val="lt1"/>
                </a:solidFill>
                <a:latin typeface="Alfa Slab One"/>
                <a:ea typeface="Alfa Slab One"/>
                <a:cs typeface="Alfa Slab One"/>
                <a:sym typeface="Alfa Slab One"/>
              </a:rPr>
              <a:t>Data Description</a:t>
            </a:r>
            <a:endParaRPr sz="1800">
              <a:solidFill>
                <a:schemeClr val="lt1"/>
              </a:solidFill>
              <a:latin typeface="Roboto"/>
              <a:ea typeface="Roboto"/>
              <a:cs typeface="Roboto"/>
              <a:sym typeface="Roboto"/>
            </a:endParaRPr>
          </a:p>
        </p:txBody>
      </p:sp>
      <p:sp>
        <p:nvSpPr>
          <p:cNvPr id="106" name="Google Shape;106;p14"/>
          <p:cNvSpPr txBox="1"/>
          <p:nvPr/>
        </p:nvSpPr>
        <p:spPr>
          <a:xfrm>
            <a:off x="3730125" y="2693538"/>
            <a:ext cx="33798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200"/>
              </a:spcAft>
              <a:buNone/>
            </a:pPr>
            <a:r>
              <a:rPr lang="en" sz="2200">
                <a:solidFill>
                  <a:schemeClr val="lt1"/>
                </a:solidFill>
                <a:latin typeface="Alfa Slab One"/>
                <a:ea typeface="Alfa Slab One"/>
                <a:cs typeface="Alfa Slab One"/>
                <a:sym typeface="Alfa Slab One"/>
              </a:rPr>
              <a:t>Data Preparation</a:t>
            </a:r>
            <a:endParaRPr sz="1800">
              <a:solidFill>
                <a:schemeClr val="lt1"/>
              </a:solidFill>
              <a:latin typeface="Roboto"/>
              <a:ea typeface="Roboto"/>
              <a:cs typeface="Roboto"/>
              <a:sym typeface="Roboto"/>
            </a:endParaRPr>
          </a:p>
        </p:txBody>
      </p:sp>
      <p:sp>
        <p:nvSpPr>
          <p:cNvPr id="107" name="Google Shape;107;p14"/>
          <p:cNvSpPr/>
          <p:nvPr/>
        </p:nvSpPr>
        <p:spPr>
          <a:xfrm>
            <a:off x="1186600" y="1458830"/>
            <a:ext cx="518100" cy="518100"/>
          </a:xfrm>
          <a:prstGeom prst="ellipse">
            <a:avLst/>
          </a:prstGeom>
          <a:solidFill>
            <a:schemeClr val="dk1"/>
          </a:solidFill>
          <a:ln w="38100"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800">
                <a:solidFill>
                  <a:schemeClr val="lt1"/>
                </a:solidFill>
                <a:latin typeface="Alfa Slab One"/>
                <a:ea typeface="Alfa Slab One"/>
                <a:cs typeface="Alfa Slab One"/>
                <a:sym typeface="Alfa Slab One"/>
              </a:rPr>
              <a:t>01</a:t>
            </a:r>
            <a:endParaRPr sz="1800"/>
          </a:p>
        </p:txBody>
      </p:sp>
      <p:sp>
        <p:nvSpPr>
          <p:cNvPr id="108" name="Google Shape;108;p14"/>
          <p:cNvSpPr/>
          <p:nvPr/>
        </p:nvSpPr>
        <p:spPr>
          <a:xfrm>
            <a:off x="2024675" y="2117998"/>
            <a:ext cx="518100" cy="518100"/>
          </a:xfrm>
          <a:prstGeom prst="ellipse">
            <a:avLst/>
          </a:prstGeom>
          <a:solidFill>
            <a:schemeClr val="dk1"/>
          </a:solidFill>
          <a:ln w="38100"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800">
                <a:solidFill>
                  <a:schemeClr val="lt1"/>
                </a:solidFill>
                <a:latin typeface="Alfa Slab One"/>
                <a:ea typeface="Alfa Slab One"/>
                <a:cs typeface="Alfa Slab One"/>
                <a:sym typeface="Alfa Slab One"/>
              </a:rPr>
              <a:t>02</a:t>
            </a:r>
            <a:endParaRPr/>
          </a:p>
        </p:txBody>
      </p:sp>
      <p:sp>
        <p:nvSpPr>
          <p:cNvPr id="109" name="Google Shape;109;p14"/>
          <p:cNvSpPr/>
          <p:nvPr/>
        </p:nvSpPr>
        <p:spPr>
          <a:xfrm>
            <a:off x="1121125" y="2586456"/>
            <a:ext cx="518100" cy="518100"/>
          </a:xfrm>
          <a:prstGeom prst="ellipse">
            <a:avLst/>
          </a:prstGeom>
          <a:solidFill>
            <a:schemeClr val="dk1"/>
          </a:solidFill>
          <a:ln w="38100"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800">
                <a:solidFill>
                  <a:schemeClr val="lt1"/>
                </a:solidFill>
                <a:latin typeface="Alfa Slab One"/>
                <a:ea typeface="Alfa Slab One"/>
                <a:cs typeface="Alfa Slab One"/>
                <a:sym typeface="Alfa Slab One"/>
              </a:rPr>
              <a:t>03</a:t>
            </a:r>
            <a:endParaRPr/>
          </a:p>
        </p:txBody>
      </p:sp>
      <p:cxnSp>
        <p:nvCxnSpPr>
          <p:cNvPr id="110" name="Google Shape;110;p14"/>
          <p:cNvCxnSpPr>
            <a:stCxn id="104" idx="1"/>
            <a:endCxn id="107" idx="6"/>
          </p:cNvCxnSpPr>
          <p:nvPr/>
        </p:nvCxnSpPr>
        <p:spPr>
          <a:xfrm flipH="1">
            <a:off x="1704825" y="1713675"/>
            <a:ext cx="2025300" cy="4200"/>
          </a:xfrm>
          <a:prstGeom prst="bentConnector3">
            <a:avLst>
              <a:gd name="adj1" fmla="val 50003"/>
            </a:avLst>
          </a:prstGeom>
          <a:noFill/>
          <a:ln w="38100" cap="flat" cmpd="sng">
            <a:solidFill>
              <a:schemeClr val="lt1"/>
            </a:solidFill>
            <a:prstDash val="dash"/>
            <a:round/>
            <a:headEnd type="none" w="med" len="med"/>
            <a:tailEnd type="none" w="med" len="med"/>
          </a:ln>
        </p:spPr>
      </p:cxnSp>
      <p:cxnSp>
        <p:nvCxnSpPr>
          <p:cNvPr id="111" name="Google Shape;111;p14"/>
          <p:cNvCxnSpPr/>
          <p:nvPr/>
        </p:nvCxnSpPr>
        <p:spPr>
          <a:xfrm>
            <a:off x="2913425" y="2346498"/>
            <a:ext cx="1000500" cy="600"/>
          </a:xfrm>
          <a:prstGeom prst="bentConnector3">
            <a:avLst>
              <a:gd name="adj1" fmla="val 50000"/>
            </a:avLst>
          </a:prstGeom>
          <a:noFill/>
          <a:ln w="38100" cap="flat" cmpd="sng">
            <a:solidFill>
              <a:schemeClr val="lt1"/>
            </a:solidFill>
            <a:prstDash val="dash"/>
            <a:round/>
            <a:headEnd type="none" w="med" len="med"/>
            <a:tailEnd type="none" w="med" len="med"/>
          </a:ln>
        </p:spPr>
      </p:cxnSp>
      <p:cxnSp>
        <p:nvCxnSpPr>
          <p:cNvPr id="112" name="Google Shape;112;p14"/>
          <p:cNvCxnSpPr>
            <a:stCxn id="109" idx="6"/>
            <a:endCxn id="106" idx="1"/>
          </p:cNvCxnSpPr>
          <p:nvPr/>
        </p:nvCxnSpPr>
        <p:spPr>
          <a:xfrm>
            <a:off x="1639225" y="2845506"/>
            <a:ext cx="2091000" cy="134400"/>
          </a:xfrm>
          <a:prstGeom prst="bentConnector3">
            <a:avLst>
              <a:gd name="adj1" fmla="val 49998"/>
            </a:avLst>
          </a:prstGeom>
          <a:noFill/>
          <a:ln w="38100" cap="flat" cmpd="sng">
            <a:solidFill>
              <a:schemeClr val="lt1"/>
            </a:solidFill>
            <a:prstDash val="dash"/>
            <a:round/>
            <a:headEnd type="none" w="med" len="med"/>
            <a:tailEnd type="none" w="med" len="med"/>
          </a:ln>
        </p:spPr>
      </p:cxnSp>
      <p:sp>
        <p:nvSpPr>
          <p:cNvPr id="113" name="Google Shape;113;p14"/>
          <p:cNvSpPr/>
          <p:nvPr/>
        </p:nvSpPr>
        <p:spPr>
          <a:xfrm>
            <a:off x="2024675" y="3164093"/>
            <a:ext cx="518100" cy="518100"/>
          </a:xfrm>
          <a:prstGeom prst="ellipse">
            <a:avLst/>
          </a:prstGeom>
          <a:solidFill>
            <a:schemeClr val="dk1"/>
          </a:solidFill>
          <a:ln w="38100"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800">
                <a:solidFill>
                  <a:schemeClr val="lt1"/>
                </a:solidFill>
                <a:latin typeface="Alfa Slab One"/>
                <a:ea typeface="Alfa Slab One"/>
                <a:cs typeface="Alfa Slab One"/>
                <a:sym typeface="Alfa Slab One"/>
              </a:rPr>
              <a:t>04</a:t>
            </a:r>
            <a:endParaRPr/>
          </a:p>
        </p:txBody>
      </p:sp>
      <p:sp>
        <p:nvSpPr>
          <p:cNvPr id="114" name="Google Shape;114;p14"/>
          <p:cNvSpPr/>
          <p:nvPr/>
        </p:nvSpPr>
        <p:spPr>
          <a:xfrm>
            <a:off x="1121125" y="3832718"/>
            <a:ext cx="518100" cy="518100"/>
          </a:xfrm>
          <a:prstGeom prst="ellipse">
            <a:avLst/>
          </a:prstGeom>
          <a:solidFill>
            <a:schemeClr val="dk1"/>
          </a:solidFill>
          <a:ln w="38100"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800">
                <a:solidFill>
                  <a:schemeClr val="lt1"/>
                </a:solidFill>
                <a:latin typeface="Alfa Slab One"/>
                <a:ea typeface="Alfa Slab One"/>
                <a:cs typeface="Alfa Slab One"/>
                <a:sym typeface="Alfa Slab One"/>
              </a:rPr>
              <a:t>05</a:t>
            </a:r>
            <a:endParaRPr/>
          </a:p>
        </p:txBody>
      </p:sp>
      <p:cxnSp>
        <p:nvCxnSpPr>
          <p:cNvPr id="115" name="Google Shape;115;p14"/>
          <p:cNvCxnSpPr>
            <a:stCxn id="113" idx="6"/>
            <a:endCxn id="116" idx="1"/>
          </p:cNvCxnSpPr>
          <p:nvPr/>
        </p:nvCxnSpPr>
        <p:spPr>
          <a:xfrm>
            <a:off x="2542775" y="3423143"/>
            <a:ext cx="1488600" cy="189900"/>
          </a:xfrm>
          <a:prstGeom prst="bentConnector3">
            <a:avLst>
              <a:gd name="adj1" fmla="val 50001"/>
            </a:avLst>
          </a:prstGeom>
          <a:noFill/>
          <a:ln w="38100" cap="flat" cmpd="sng">
            <a:solidFill>
              <a:schemeClr val="lt1"/>
            </a:solidFill>
            <a:prstDash val="dash"/>
            <a:round/>
            <a:headEnd type="none" w="med" len="med"/>
            <a:tailEnd type="none" w="med" len="med"/>
          </a:ln>
        </p:spPr>
      </p:cxnSp>
      <p:sp>
        <p:nvSpPr>
          <p:cNvPr id="116" name="Google Shape;116;p14"/>
          <p:cNvSpPr txBox="1"/>
          <p:nvPr/>
        </p:nvSpPr>
        <p:spPr>
          <a:xfrm>
            <a:off x="4031400" y="3326650"/>
            <a:ext cx="24321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200"/>
              </a:spcAft>
              <a:buNone/>
            </a:pPr>
            <a:r>
              <a:rPr lang="en" sz="2200">
                <a:solidFill>
                  <a:schemeClr val="lt1"/>
                </a:solidFill>
                <a:latin typeface="Alfa Slab One"/>
                <a:ea typeface="Alfa Slab One"/>
                <a:cs typeface="Alfa Slab One"/>
                <a:sym typeface="Alfa Slab One"/>
              </a:rPr>
              <a:t>Visualizations</a:t>
            </a:r>
            <a:endParaRPr sz="1800">
              <a:solidFill>
                <a:schemeClr val="lt1"/>
              </a:solidFill>
              <a:latin typeface="Roboto"/>
              <a:ea typeface="Roboto"/>
              <a:cs typeface="Roboto"/>
              <a:sym typeface="Roboto"/>
            </a:endParaRPr>
          </a:p>
        </p:txBody>
      </p:sp>
      <p:cxnSp>
        <p:nvCxnSpPr>
          <p:cNvPr id="117" name="Google Shape;117;p14"/>
          <p:cNvCxnSpPr>
            <a:endCxn id="118" idx="1"/>
          </p:cNvCxnSpPr>
          <p:nvPr/>
        </p:nvCxnSpPr>
        <p:spPr>
          <a:xfrm>
            <a:off x="1770125" y="4142000"/>
            <a:ext cx="2143800" cy="104100"/>
          </a:xfrm>
          <a:prstGeom prst="bentConnector3">
            <a:avLst>
              <a:gd name="adj1" fmla="val 66971"/>
            </a:avLst>
          </a:prstGeom>
          <a:noFill/>
          <a:ln w="38100" cap="flat" cmpd="sng">
            <a:solidFill>
              <a:schemeClr val="lt1"/>
            </a:solidFill>
            <a:prstDash val="dash"/>
            <a:round/>
            <a:headEnd type="none" w="med" len="med"/>
            <a:tailEnd type="none" w="med" len="med"/>
          </a:ln>
        </p:spPr>
      </p:cxnSp>
      <p:sp>
        <p:nvSpPr>
          <p:cNvPr id="118" name="Google Shape;118;p14"/>
          <p:cNvSpPr txBox="1"/>
          <p:nvPr/>
        </p:nvSpPr>
        <p:spPr>
          <a:xfrm>
            <a:off x="3913925" y="3959750"/>
            <a:ext cx="21309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200"/>
              </a:spcAft>
              <a:buNone/>
            </a:pPr>
            <a:r>
              <a:rPr lang="en" sz="2200">
                <a:solidFill>
                  <a:schemeClr val="lt1"/>
                </a:solidFill>
                <a:latin typeface="Alfa Slab One"/>
                <a:ea typeface="Alfa Slab One"/>
                <a:cs typeface="Alfa Slab One"/>
                <a:sym typeface="Alfa Slab One"/>
              </a:rPr>
              <a:t>Conclusion</a:t>
            </a:r>
            <a:endParaRPr sz="1800">
              <a:solidFill>
                <a:schemeClr val="lt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grpSp>
        <p:nvGrpSpPr>
          <p:cNvPr id="412" name="Google Shape;412;p32"/>
          <p:cNvGrpSpPr/>
          <p:nvPr/>
        </p:nvGrpSpPr>
        <p:grpSpPr>
          <a:xfrm>
            <a:off x="1090699" y="1350604"/>
            <a:ext cx="2120858" cy="2442300"/>
            <a:chOff x="4600897" y="1783601"/>
            <a:chExt cx="782778" cy="901417"/>
          </a:xfrm>
        </p:grpSpPr>
        <p:sp>
          <p:nvSpPr>
            <p:cNvPr id="413" name="Google Shape;413;p32"/>
            <p:cNvSpPr/>
            <p:nvPr/>
          </p:nvSpPr>
          <p:spPr>
            <a:xfrm>
              <a:off x="4917833" y="2258320"/>
              <a:ext cx="22547" cy="22033"/>
            </a:xfrm>
            <a:custGeom>
              <a:avLst/>
              <a:gdLst/>
              <a:ahLst/>
              <a:cxnLst/>
              <a:rect l="l" t="t" r="r" b="b"/>
              <a:pathLst>
                <a:path w="1317" h="1287" extrusionOk="0">
                  <a:moveTo>
                    <a:pt x="674" y="1"/>
                  </a:moveTo>
                  <a:cubicBezTo>
                    <a:pt x="455" y="205"/>
                    <a:pt x="220" y="408"/>
                    <a:pt x="0" y="612"/>
                  </a:cubicBezTo>
                  <a:cubicBezTo>
                    <a:pt x="204" y="832"/>
                    <a:pt x="423" y="1051"/>
                    <a:pt x="643" y="1286"/>
                  </a:cubicBezTo>
                  <a:cubicBezTo>
                    <a:pt x="705" y="1223"/>
                    <a:pt x="768" y="1161"/>
                    <a:pt x="847" y="1098"/>
                  </a:cubicBezTo>
                  <a:cubicBezTo>
                    <a:pt x="1003" y="957"/>
                    <a:pt x="1160" y="800"/>
                    <a:pt x="1317" y="659"/>
                  </a:cubicBezTo>
                  <a:cubicBezTo>
                    <a:pt x="1097" y="440"/>
                    <a:pt x="878" y="205"/>
                    <a:pt x="674" y="1"/>
                  </a:cubicBezTo>
                  <a:close/>
                </a:path>
              </a:pathLst>
            </a:custGeom>
            <a:solidFill>
              <a:srgbClr val="0F31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2"/>
            <p:cNvSpPr/>
            <p:nvPr/>
          </p:nvSpPr>
          <p:spPr>
            <a:xfrm>
              <a:off x="5044217" y="2258320"/>
              <a:ext cx="22564" cy="22033"/>
            </a:xfrm>
            <a:custGeom>
              <a:avLst/>
              <a:gdLst/>
              <a:ahLst/>
              <a:cxnLst/>
              <a:rect l="l" t="t" r="r" b="b"/>
              <a:pathLst>
                <a:path w="1318" h="1287" extrusionOk="0">
                  <a:moveTo>
                    <a:pt x="643" y="1"/>
                  </a:moveTo>
                  <a:cubicBezTo>
                    <a:pt x="440" y="205"/>
                    <a:pt x="220" y="440"/>
                    <a:pt x="1" y="659"/>
                  </a:cubicBezTo>
                  <a:cubicBezTo>
                    <a:pt x="157" y="800"/>
                    <a:pt x="314" y="957"/>
                    <a:pt x="471" y="1098"/>
                  </a:cubicBezTo>
                  <a:cubicBezTo>
                    <a:pt x="534" y="1161"/>
                    <a:pt x="612" y="1223"/>
                    <a:pt x="675" y="1286"/>
                  </a:cubicBezTo>
                  <a:cubicBezTo>
                    <a:pt x="894" y="1067"/>
                    <a:pt x="1114" y="832"/>
                    <a:pt x="1317" y="612"/>
                  </a:cubicBezTo>
                  <a:cubicBezTo>
                    <a:pt x="1082" y="408"/>
                    <a:pt x="863" y="205"/>
                    <a:pt x="643" y="1"/>
                  </a:cubicBezTo>
                  <a:close/>
                </a:path>
              </a:pathLst>
            </a:custGeom>
            <a:solidFill>
              <a:srgbClr val="0F31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2"/>
            <p:cNvSpPr/>
            <p:nvPr/>
          </p:nvSpPr>
          <p:spPr>
            <a:xfrm>
              <a:off x="4600897" y="1783601"/>
              <a:ext cx="782778" cy="571329"/>
            </a:xfrm>
            <a:custGeom>
              <a:avLst/>
              <a:gdLst/>
              <a:ahLst/>
              <a:cxnLst/>
              <a:rect l="l" t="t" r="r" b="b"/>
              <a:pathLst>
                <a:path w="45723" h="33372" extrusionOk="0">
                  <a:moveTo>
                    <a:pt x="44202" y="1521"/>
                  </a:moveTo>
                  <a:lnTo>
                    <a:pt x="44202" y="31851"/>
                  </a:lnTo>
                  <a:lnTo>
                    <a:pt x="1505" y="31851"/>
                  </a:lnTo>
                  <a:lnTo>
                    <a:pt x="1505" y="1521"/>
                  </a:lnTo>
                  <a:close/>
                  <a:moveTo>
                    <a:pt x="1" y="1"/>
                  </a:moveTo>
                  <a:lnTo>
                    <a:pt x="1" y="33372"/>
                  </a:lnTo>
                  <a:lnTo>
                    <a:pt x="45723" y="33372"/>
                  </a:lnTo>
                  <a:lnTo>
                    <a:pt x="457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4782307" y="1905979"/>
              <a:ext cx="415417" cy="363081"/>
            </a:xfrm>
            <a:custGeom>
              <a:avLst/>
              <a:gdLst/>
              <a:ahLst/>
              <a:cxnLst/>
              <a:rect l="l" t="t" r="r" b="b"/>
              <a:pathLst>
                <a:path w="24265" h="21208" extrusionOk="0">
                  <a:moveTo>
                    <a:pt x="22744" y="1521"/>
                  </a:moveTo>
                  <a:lnTo>
                    <a:pt x="22744" y="19703"/>
                  </a:lnTo>
                  <a:lnTo>
                    <a:pt x="1521" y="19703"/>
                  </a:lnTo>
                  <a:lnTo>
                    <a:pt x="1521" y="1521"/>
                  </a:lnTo>
                  <a:close/>
                  <a:moveTo>
                    <a:pt x="1" y="0"/>
                  </a:moveTo>
                  <a:lnTo>
                    <a:pt x="1" y="21208"/>
                  </a:lnTo>
                  <a:lnTo>
                    <a:pt x="24264" y="21208"/>
                  </a:lnTo>
                  <a:lnTo>
                    <a:pt x="242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4820691" y="2316821"/>
              <a:ext cx="53414" cy="49939"/>
            </a:xfrm>
            <a:custGeom>
              <a:avLst/>
              <a:gdLst/>
              <a:ahLst/>
              <a:cxnLst/>
              <a:rect l="l" t="t" r="r" b="b"/>
              <a:pathLst>
                <a:path w="3120" h="2917" extrusionOk="0">
                  <a:moveTo>
                    <a:pt x="2477" y="1"/>
                  </a:moveTo>
                  <a:cubicBezTo>
                    <a:pt x="2241" y="205"/>
                    <a:pt x="2006" y="393"/>
                    <a:pt x="1771" y="581"/>
                  </a:cubicBezTo>
                  <a:cubicBezTo>
                    <a:pt x="1442" y="863"/>
                    <a:pt x="1097" y="1129"/>
                    <a:pt x="768" y="1396"/>
                  </a:cubicBezTo>
                  <a:cubicBezTo>
                    <a:pt x="517" y="1600"/>
                    <a:pt x="266" y="1788"/>
                    <a:pt x="0" y="1991"/>
                  </a:cubicBezTo>
                  <a:cubicBezTo>
                    <a:pt x="110" y="2289"/>
                    <a:pt x="204" y="2603"/>
                    <a:pt x="298" y="2916"/>
                  </a:cubicBezTo>
                  <a:cubicBezTo>
                    <a:pt x="564" y="2728"/>
                    <a:pt x="815" y="2524"/>
                    <a:pt x="1066" y="2321"/>
                  </a:cubicBezTo>
                  <a:cubicBezTo>
                    <a:pt x="1520" y="1976"/>
                    <a:pt x="1975" y="1615"/>
                    <a:pt x="2414" y="1255"/>
                  </a:cubicBezTo>
                  <a:cubicBezTo>
                    <a:pt x="2649" y="1051"/>
                    <a:pt x="2884" y="863"/>
                    <a:pt x="3119" y="659"/>
                  </a:cubicBezTo>
                  <a:cubicBezTo>
                    <a:pt x="2900" y="440"/>
                    <a:pt x="2680" y="220"/>
                    <a:pt x="2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2"/>
            <p:cNvSpPr/>
            <p:nvPr/>
          </p:nvSpPr>
          <p:spPr>
            <a:xfrm>
              <a:off x="4977669" y="2564779"/>
              <a:ext cx="139014" cy="111931"/>
            </a:xfrm>
            <a:custGeom>
              <a:avLst/>
              <a:gdLst/>
              <a:ahLst/>
              <a:cxnLst/>
              <a:rect l="l" t="t" r="r" b="b"/>
              <a:pathLst>
                <a:path w="8120" h="6538" extrusionOk="0">
                  <a:moveTo>
                    <a:pt x="8120" y="1"/>
                  </a:moveTo>
                  <a:lnTo>
                    <a:pt x="8120" y="1"/>
                  </a:lnTo>
                  <a:cubicBezTo>
                    <a:pt x="7791" y="283"/>
                    <a:pt x="7446" y="565"/>
                    <a:pt x="7117" y="832"/>
                  </a:cubicBezTo>
                  <a:cubicBezTo>
                    <a:pt x="6521" y="1318"/>
                    <a:pt x="5925" y="1788"/>
                    <a:pt x="5314" y="2258"/>
                  </a:cubicBezTo>
                  <a:cubicBezTo>
                    <a:pt x="5063" y="2462"/>
                    <a:pt x="4797" y="2650"/>
                    <a:pt x="4530" y="2854"/>
                  </a:cubicBezTo>
                  <a:cubicBezTo>
                    <a:pt x="3355" y="3731"/>
                    <a:pt x="2117" y="4609"/>
                    <a:pt x="831" y="5456"/>
                  </a:cubicBezTo>
                  <a:cubicBezTo>
                    <a:pt x="565" y="5628"/>
                    <a:pt x="283" y="5816"/>
                    <a:pt x="1" y="5989"/>
                  </a:cubicBezTo>
                  <a:cubicBezTo>
                    <a:pt x="283" y="6177"/>
                    <a:pt x="549" y="6365"/>
                    <a:pt x="831" y="6537"/>
                  </a:cubicBezTo>
                  <a:cubicBezTo>
                    <a:pt x="1113" y="6349"/>
                    <a:pt x="1396" y="6177"/>
                    <a:pt x="1678" y="5989"/>
                  </a:cubicBezTo>
                  <a:cubicBezTo>
                    <a:pt x="2963" y="5142"/>
                    <a:pt x="4186" y="4249"/>
                    <a:pt x="5361" y="3371"/>
                  </a:cubicBezTo>
                  <a:cubicBezTo>
                    <a:pt x="5628" y="3167"/>
                    <a:pt x="5878" y="2979"/>
                    <a:pt x="6145" y="2775"/>
                  </a:cubicBezTo>
                  <a:cubicBezTo>
                    <a:pt x="6427" y="2556"/>
                    <a:pt x="6709" y="2336"/>
                    <a:pt x="6991" y="2117"/>
                  </a:cubicBezTo>
                  <a:cubicBezTo>
                    <a:pt x="7320" y="1835"/>
                    <a:pt x="7650" y="1584"/>
                    <a:pt x="7979" y="1318"/>
                  </a:cubicBezTo>
                  <a:cubicBezTo>
                    <a:pt x="8010" y="879"/>
                    <a:pt x="8057" y="440"/>
                    <a:pt x="8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2"/>
            <p:cNvSpPr/>
            <p:nvPr/>
          </p:nvSpPr>
          <p:spPr>
            <a:xfrm>
              <a:off x="5110508" y="2316821"/>
              <a:ext cx="53414" cy="49939"/>
            </a:xfrm>
            <a:custGeom>
              <a:avLst/>
              <a:gdLst/>
              <a:ahLst/>
              <a:cxnLst/>
              <a:rect l="l" t="t" r="r" b="b"/>
              <a:pathLst>
                <a:path w="3120" h="2917" extrusionOk="0">
                  <a:moveTo>
                    <a:pt x="643" y="1"/>
                  </a:moveTo>
                  <a:cubicBezTo>
                    <a:pt x="439" y="220"/>
                    <a:pt x="220" y="440"/>
                    <a:pt x="0" y="659"/>
                  </a:cubicBezTo>
                  <a:cubicBezTo>
                    <a:pt x="235" y="863"/>
                    <a:pt x="471" y="1051"/>
                    <a:pt x="706" y="1255"/>
                  </a:cubicBezTo>
                  <a:cubicBezTo>
                    <a:pt x="1145" y="1615"/>
                    <a:pt x="1599" y="1976"/>
                    <a:pt x="2054" y="2321"/>
                  </a:cubicBezTo>
                  <a:cubicBezTo>
                    <a:pt x="2304" y="2524"/>
                    <a:pt x="2555" y="2728"/>
                    <a:pt x="2822" y="2916"/>
                  </a:cubicBezTo>
                  <a:cubicBezTo>
                    <a:pt x="2916" y="2603"/>
                    <a:pt x="3010" y="2289"/>
                    <a:pt x="3119" y="1991"/>
                  </a:cubicBezTo>
                  <a:cubicBezTo>
                    <a:pt x="2853" y="1788"/>
                    <a:pt x="2602" y="1600"/>
                    <a:pt x="2351" y="1396"/>
                  </a:cubicBezTo>
                  <a:cubicBezTo>
                    <a:pt x="2007" y="1129"/>
                    <a:pt x="1677" y="863"/>
                    <a:pt x="1348" y="581"/>
                  </a:cubicBezTo>
                  <a:cubicBezTo>
                    <a:pt x="1113" y="393"/>
                    <a:pt x="878" y="189"/>
                    <a:pt x="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4779619" y="2237930"/>
              <a:ext cx="425346" cy="447089"/>
            </a:xfrm>
            <a:custGeom>
              <a:avLst/>
              <a:gdLst/>
              <a:ahLst/>
              <a:cxnLst/>
              <a:rect l="l" t="t" r="r" b="b"/>
              <a:pathLst>
                <a:path w="24845" h="26115" extrusionOk="0">
                  <a:moveTo>
                    <a:pt x="2023" y="2869"/>
                  </a:moveTo>
                  <a:lnTo>
                    <a:pt x="2023" y="2869"/>
                  </a:lnTo>
                  <a:cubicBezTo>
                    <a:pt x="2618" y="3543"/>
                    <a:pt x="3339" y="4327"/>
                    <a:pt x="4170" y="5189"/>
                  </a:cubicBezTo>
                  <a:cubicBezTo>
                    <a:pt x="4374" y="5408"/>
                    <a:pt x="4593" y="5628"/>
                    <a:pt x="4813" y="5863"/>
                  </a:cubicBezTo>
                  <a:cubicBezTo>
                    <a:pt x="5706" y="6788"/>
                    <a:pt x="6709" y="7791"/>
                    <a:pt x="7822" y="8841"/>
                  </a:cubicBezTo>
                  <a:cubicBezTo>
                    <a:pt x="6819" y="9656"/>
                    <a:pt x="5769" y="10487"/>
                    <a:pt x="4672" y="11286"/>
                  </a:cubicBezTo>
                  <a:cubicBezTo>
                    <a:pt x="4296" y="9703"/>
                    <a:pt x="3872" y="8230"/>
                    <a:pt x="3465" y="6929"/>
                  </a:cubicBezTo>
                  <a:cubicBezTo>
                    <a:pt x="3371" y="6615"/>
                    <a:pt x="3261" y="6302"/>
                    <a:pt x="3167" y="6004"/>
                  </a:cubicBezTo>
                  <a:cubicBezTo>
                    <a:pt x="2760" y="4797"/>
                    <a:pt x="2368" y="3747"/>
                    <a:pt x="2023" y="2869"/>
                  </a:cubicBezTo>
                  <a:close/>
                  <a:moveTo>
                    <a:pt x="22823" y="2869"/>
                  </a:moveTo>
                  <a:cubicBezTo>
                    <a:pt x="22478" y="3731"/>
                    <a:pt x="22086" y="4797"/>
                    <a:pt x="21678" y="6004"/>
                  </a:cubicBezTo>
                  <a:cubicBezTo>
                    <a:pt x="21584" y="6302"/>
                    <a:pt x="21475" y="6615"/>
                    <a:pt x="21381" y="6929"/>
                  </a:cubicBezTo>
                  <a:cubicBezTo>
                    <a:pt x="20973" y="8230"/>
                    <a:pt x="20550" y="9703"/>
                    <a:pt x="20174" y="11286"/>
                  </a:cubicBezTo>
                  <a:cubicBezTo>
                    <a:pt x="19077" y="10487"/>
                    <a:pt x="18026" y="9656"/>
                    <a:pt x="17023" y="8841"/>
                  </a:cubicBezTo>
                  <a:cubicBezTo>
                    <a:pt x="18120" y="7791"/>
                    <a:pt x="19139" y="6788"/>
                    <a:pt x="20033" y="5863"/>
                  </a:cubicBezTo>
                  <a:cubicBezTo>
                    <a:pt x="20252" y="5628"/>
                    <a:pt x="20472" y="5408"/>
                    <a:pt x="20675" y="5189"/>
                  </a:cubicBezTo>
                  <a:cubicBezTo>
                    <a:pt x="21506" y="4327"/>
                    <a:pt x="22227" y="3543"/>
                    <a:pt x="22823" y="2869"/>
                  </a:cubicBezTo>
                  <a:close/>
                  <a:moveTo>
                    <a:pt x="12415" y="6067"/>
                  </a:moveTo>
                  <a:cubicBezTo>
                    <a:pt x="13387" y="6960"/>
                    <a:pt x="14453" y="7900"/>
                    <a:pt x="15628" y="8888"/>
                  </a:cubicBezTo>
                  <a:cubicBezTo>
                    <a:pt x="14625" y="9797"/>
                    <a:pt x="13559" y="10753"/>
                    <a:pt x="12431" y="11709"/>
                  </a:cubicBezTo>
                  <a:cubicBezTo>
                    <a:pt x="11286" y="10753"/>
                    <a:pt x="10221" y="9797"/>
                    <a:pt x="9217" y="8872"/>
                  </a:cubicBezTo>
                  <a:cubicBezTo>
                    <a:pt x="10377" y="7900"/>
                    <a:pt x="11459" y="6960"/>
                    <a:pt x="12415" y="6067"/>
                  </a:cubicBezTo>
                  <a:close/>
                  <a:moveTo>
                    <a:pt x="8496" y="9468"/>
                  </a:moveTo>
                  <a:cubicBezTo>
                    <a:pt x="8543" y="9515"/>
                    <a:pt x="8590" y="9546"/>
                    <a:pt x="8622" y="9593"/>
                  </a:cubicBezTo>
                  <a:cubicBezTo>
                    <a:pt x="9562" y="10455"/>
                    <a:pt x="10581" y="11364"/>
                    <a:pt x="11710" y="12305"/>
                  </a:cubicBezTo>
                  <a:cubicBezTo>
                    <a:pt x="10628" y="13198"/>
                    <a:pt x="9484" y="14092"/>
                    <a:pt x="8308" y="14954"/>
                  </a:cubicBezTo>
                  <a:cubicBezTo>
                    <a:pt x="7164" y="13998"/>
                    <a:pt x="6098" y="13026"/>
                    <a:pt x="5111" y="12101"/>
                  </a:cubicBezTo>
                  <a:cubicBezTo>
                    <a:pt x="6302" y="11223"/>
                    <a:pt x="7430" y="10346"/>
                    <a:pt x="8496" y="9468"/>
                  </a:cubicBezTo>
                  <a:close/>
                  <a:moveTo>
                    <a:pt x="16334" y="9468"/>
                  </a:moveTo>
                  <a:cubicBezTo>
                    <a:pt x="17399" y="10346"/>
                    <a:pt x="18544" y="11223"/>
                    <a:pt x="19735" y="12101"/>
                  </a:cubicBezTo>
                  <a:cubicBezTo>
                    <a:pt x="18747" y="13026"/>
                    <a:pt x="17681" y="13998"/>
                    <a:pt x="16537" y="14954"/>
                  </a:cubicBezTo>
                  <a:cubicBezTo>
                    <a:pt x="15362" y="14092"/>
                    <a:pt x="14217" y="13198"/>
                    <a:pt x="13136" y="12305"/>
                  </a:cubicBezTo>
                  <a:cubicBezTo>
                    <a:pt x="14264" y="11364"/>
                    <a:pt x="15283" y="10455"/>
                    <a:pt x="16208" y="9593"/>
                  </a:cubicBezTo>
                  <a:cubicBezTo>
                    <a:pt x="16255" y="9546"/>
                    <a:pt x="16302" y="9515"/>
                    <a:pt x="16334" y="9468"/>
                  </a:cubicBezTo>
                  <a:close/>
                  <a:moveTo>
                    <a:pt x="5158" y="13402"/>
                  </a:moveTo>
                  <a:lnTo>
                    <a:pt x="5158" y="13402"/>
                  </a:lnTo>
                  <a:cubicBezTo>
                    <a:pt x="5894" y="14076"/>
                    <a:pt x="6678" y="14797"/>
                    <a:pt x="7540" y="15518"/>
                  </a:cubicBezTo>
                  <a:cubicBezTo>
                    <a:pt x="6960" y="15941"/>
                    <a:pt x="6365" y="16349"/>
                    <a:pt x="5753" y="16756"/>
                  </a:cubicBezTo>
                  <a:cubicBezTo>
                    <a:pt x="5581" y="15597"/>
                    <a:pt x="5377" y="14468"/>
                    <a:pt x="5158" y="13402"/>
                  </a:cubicBezTo>
                  <a:close/>
                  <a:moveTo>
                    <a:pt x="19688" y="13402"/>
                  </a:moveTo>
                  <a:lnTo>
                    <a:pt x="19688" y="13402"/>
                  </a:lnTo>
                  <a:cubicBezTo>
                    <a:pt x="19468" y="14468"/>
                    <a:pt x="19265" y="15597"/>
                    <a:pt x="19092" y="16756"/>
                  </a:cubicBezTo>
                  <a:cubicBezTo>
                    <a:pt x="18481" y="16349"/>
                    <a:pt x="17885" y="15941"/>
                    <a:pt x="17305" y="15518"/>
                  </a:cubicBezTo>
                  <a:cubicBezTo>
                    <a:pt x="18152" y="14781"/>
                    <a:pt x="18951" y="14076"/>
                    <a:pt x="19688" y="13402"/>
                  </a:cubicBezTo>
                  <a:close/>
                  <a:moveTo>
                    <a:pt x="12415" y="12901"/>
                  </a:moveTo>
                  <a:cubicBezTo>
                    <a:pt x="13481" y="13778"/>
                    <a:pt x="14625" y="14672"/>
                    <a:pt x="15816" y="15565"/>
                  </a:cubicBezTo>
                  <a:cubicBezTo>
                    <a:pt x="14750" y="16474"/>
                    <a:pt x="13606" y="17368"/>
                    <a:pt x="12431" y="18261"/>
                  </a:cubicBezTo>
                  <a:cubicBezTo>
                    <a:pt x="11239" y="17368"/>
                    <a:pt x="10095" y="16474"/>
                    <a:pt x="9014" y="15565"/>
                  </a:cubicBezTo>
                  <a:cubicBezTo>
                    <a:pt x="10221" y="14672"/>
                    <a:pt x="11365" y="13778"/>
                    <a:pt x="12415" y="12901"/>
                  </a:cubicBezTo>
                  <a:close/>
                  <a:moveTo>
                    <a:pt x="8261" y="16129"/>
                  </a:moveTo>
                  <a:cubicBezTo>
                    <a:pt x="9311" y="17007"/>
                    <a:pt x="10456" y="17916"/>
                    <a:pt x="11647" y="18825"/>
                  </a:cubicBezTo>
                  <a:cubicBezTo>
                    <a:pt x="10471" y="19703"/>
                    <a:pt x="9233" y="20550"/>
                    <a:pt x="7948" y="21365"/>
                  </a:cubicBezTo>
                  <a:cubicBezTo>
                    <a:pt x="7666" y="21537"/>
                    <a:pt x="7399" y="21710"/>
                    <a:pt x="7117" y="21882"/>
                  </a:cubicBezTo>
                  <a:cubicBezTo>
                    <a:pt x="6866" y="22039"/>
                    <a:pt x="6615" y="22195"/>
                    <a:pt x="6365" y="22337"/>
                  </a:cubicBezTo>
                  <a:cubicBezTo>
                    <a:pt x="6349" y="21960"/>
                    <a:pt x="6318" y="21600"/>
                    <a:pt x="6286" y="21224"/>
                  </a:cubicBezTo>
                  <a:cubicBezTo>
                    <a:pt x="6255" y="20800"/>
                    <a:pt x="6208" y="20377"/>
                    <a:pt x="6177" y="19954"/>
                  </a:cubicBezTo>
                  <a:cubicBezTo>
                    <a:pt x="6098" y="19202"/>
                    <a:pt x="6004" y="18465"/>
                    <a:pt x="5910" y="17760"/>
                  </a:cubicBezTo>
                  <a:cubicBezTo>
                    <a:pt x="6709" y="17227"/>
                    <a:pt x="7493" y="16678"/>
                    <a:pt x="8261" y="16129"/>
                  </a:cubicBezTo>
                  <a:close/>
                  <a:moveTo>
                    <a:pt x="16584" y="16129"/>
                  </a:moveTo>
                  <a:cubicBezTo>
                    <a:pt x="17352" y="16678"/>
                    <a:pt x="18136" y="17227"/>
                    <a:pt x="18935" y="17760"/>
                  </a:cubicBezTo>
                  <a:cubicBezTo>
                    <a:pt x="18841" y="18465"/>
                    <a:pt x="18747" y="19186"/>
                    <a:pt x="18685" y="19923"/>
                  </a:cubicBezTo>
                  <a:cubicBezTo>
                    <a:pt x="18638" y="20346"/>
                    <a:pt x="18591" y="20769"/>
                    <a:pt x="18559" y="21208"/>
                  </a:cubicBezTo>
                  <a:cubicBezTo>
                    <a:pt x="18528" y="21584"/>
                    <a:pt x="18497" y="21960"/>
                    <a:pt x="18481" y="22337"/>
                  </a:cubicBezTo>
                  <a:cubicBezTo>
                    <a:pt x="18214" y="22180"/>
                    <a:pt x="17964" y="22023"/>
                    <a:pt x="17713" y="21866"/>
                  </a:cubicBezTo>
                  <a:cubicBezTo>
                    <a:pt x="17431" y="21710"/>
                    <a:pt x="17149" y="21521"/>
                    <a:pt x="16882" y="21349"/>
                  </a:cubicBezTo>
                  <a:cubicBezTo>
                    <a:pt x="15612" y="20550"/>
                    <a:pt x="14374" y="19703"/>
                    <a:pt x="13183" y="18825"/>
                  </a:cubicBezTo>
                  <a:cubicBezTo>
                    <a:pt x="14390" y="17916"/>
                    <a:pt x="15534" y="17007"/>
                    <a:pt x="16584" y="16129"/>
                  </a:cubicBezTo>
                  <a:close/>
                  <a:moveTo>
                    <a:pt x="769" y="1"/>
                  </a:moveTo>
                  <a:lnTo>
                    <a:pt x="487" y="236"/>
                  </a:lnTo>
                  <a:lnTo>
                    <a:pt x="1" y="486"/>
                  </a:lnTo>
                  <a:cubicBezTo>
                    <a:pt x="17" y="534"/>
                    <a:pt x="1161" y="2791"/>
                    <a:pt x="2399" y="6599"/>
                  </a:cubicBezTo>
                  <a:cubicBezTo>
                    <a:pt x="2509" y="6897"/>
                    <a:pt x="2603" y="7211"/>
                    <a:pt x="2697" y="7524"/>
                  </a:cubicBezTo>
                  <a:cubicBezTo>
                    <a:pt x="2995" y="8480"/>
                    <a:pt x="3292" y="9531"/>
                    <a:pt x="3575" y="10643"/>
                  </a:cubicBezTo>
                  <a:cubicBezTo>
                    <a:pt x="3684" y="11035"/>
                    <a:pt x="3778" y="11443"/>
                    <a:pt x="3888" y="11866"/>
                  </a:cubicBezTo>
                  <a:cubicBezTo>
                    <a:pt x="3919" y="12023"/>
                    <a:pt x="3951" y="12164"/>
                    <a:pt x="3982" y="12321"/>
                  </a:cubicBezTo>
                  <a:cubicBezTo>
                    <a:pt x="4029" y="12493"/>
                    <a:pt x="4061" y="12665"/>
                    <a:pt x="4108" y="12838"/>
                  </a:cubicBezTo>
                  <a:cubicBezTo>
                    <a:pt x="4405" y="14233"/>
                    <a:pt x="4687" y="15738"/>
                    <a:pt x="4923" y="17305"/>
                  </a:cubicBezTo>
                  <a:cubicBezTo>
                    <a:pt x="4970" y="17634"/>
                    <a:pt x="5017" y="17963"/>
                    <a:pt x="5064" y="18308"/>
                  </a:cubicBezTo>
                  <a:cubicBezTo>
                    <a:pt x="5095" y="18575"/>
                    <a:pt x="5126" y="18841"/>
                    <a:pt x="5158" y="19123"/>
                  </a:cubicBezTo>
                  <a:cubicBezTo>
                    <a:pt x="5220" y="19562"/>
                    <a:pt x="5267" y="19985"/>
                    <a:pt x="5299" y="20440"/>
                  </a:cubicBezTo>
                  <a:cubicBezTo>
                    <a:pt x="5377" y="21224"/>
                    <a:pt x="5440" y="22039"/>
                    <a:pt x="5487" y="22854"/>
                  </a:cubicBezTo>
                  <a:cubicBezTo>
                    <a:pt x="5503" y="23183"/>
                    <a:pt x="5518" y="23528"/>
                    <a:pt x="5534" y="23873"/>
                  </a:cubicBezTo>
                  <a:cubicBezTo>
                    <a:pt x="5565" y="24609"/>
                    <a:pt x="5581" y="25362"/>
                    <a:pt x="5581" y="26114"/>
                  </a:cubicBezTo>
                  <a:lnTo>
                    <a:pt x="6490" y="26114"/>
                  </a:lnTo>
                  <a:cubicBezTo>
                    <a:pt x="6490" y="25189"/>
                    <a:pt x="6459" y="24264"/>
                    <a:pt x="6427" y="23355"/>
                  </a:cubicBezTo>
                  <a:cubicBezTo>
                    <a:pt x="6913" y="23073"/>
                    <a:pt x="7415" y="22775"/>
                    <a:pt x="7885" y="22478"/>
                  </a:cubicBezTo>
                  <a:cubicBezTo>
                    <a:pt x="8167" y="22305"/>
                    <a:pt x="8449" y="22133"/>
                    <a:pt x="8716" y="21945"/>
                  </a:cubicBezTo>
                  <a:cubicBezTo>
                    <a:pt x="10001" y="21130"/>
                    <a:pt x="11239" y="20267"/>
                    <a:pt x="12431" y="19405"/>
                  </a:cubicBezTo>
                  <a:cubicBezTo>
                    <a:pt x="13590" y="20267"/>
                    <a:pt x="14829" y="21114"/>
                    <a:pt x="16098" y="21945"/>
                  </a:cubicBezTo>
                  <a:cubicBezTo>
                    <a:pt x="16381" y="22117"/>
                    <a:pt x="16663" y="22289"/>
                    <a:pt x="16929" y="22462"/>
                  </a:cubicBezTo>
                  <a:cubicBezTo>
                    <a:pt x="17415" y="22775"/>
                    <a:pt x="17917" y="23073"/>
                    <a:pt x="18418" y="23355"/>
                  </a:cubicBezTo>
                  <a:cubicBezTo>
                    <a:pt x="18387" y="24264"/>
                    <a:pt x="18355" y="25189"/>
                    <a:pt x="18355" y="26114"/>
                  </a:cubicBezTo>
                  <a:lnTo>
                    <a:pt x="19265" y="26114"/>
                  </a:lnTo>
                  <a:cubicBezTo>
                    <a:pt x="19265" y="25362"/>
                    <a:pt x="19280" y="24609"/>
                    <a:pt x="19312" y="23873"/>
                  </a:cubicBezTo>
                  <a:cubicBezTo>
                    <a:pt x="19327" y="23528"/>
                    <a:pt x="19343" y="23183"/>
                    <a:pt x="19359" y="22854"/>
                  </a:cubicBezTo>
                  <a:cubicBezTo>
                    <a:pt x="19406" y="22023"/>
                    <a:pt x="19468" y="21208"/>
                    <a:pt x="19547" y="20409"/>
                  </a:cubicBezTo>
                  <a:cubicBezTo>
                    <a:pt x="19594" y="19970"/>
                    <a:pt x="19641" y="19531"/>
                    <a:pt x="19688" y="19092"/>
                  </a:cubicBezTo>
                  <a:cubicBezTo>
                    <a:pt x="19719" y="18825"/>
                    <a:pt x="19751" y="18575"/>
                    <a:pt x="19782" y="18308"/>
                  </a:cubicBezTo>
                  <a:cubicBezTo>
                    <a:pt x="19829" y="17963"/>
                    <a:pt x="19876" y="17634"/>
                    <a:pt x="19923" y="17305"/>
                  </a:cubicBezTo>
                  <a:cubicBezTo>
                    <a:pt x="20158" y="15738"/>
                    <a:pt x="20440" y="14233"/>
                    <a:pt x="20738" y="12838"/>
                  </a:cubicBezTo>
                  <a:cubicBezTo>
                    <a:pt x="20785" y="12665"/>
                    <a:pt x="20816" y="12477"/>
                    <a:pt x="20863" y="12305"/>
                  </a:cubicBezTo>
                  <a:cubicBezTo>
                    <a:pt x="20895" y="12164"/>
                    <a:pt x="20926" y="12023"/>
                    <a:pt x="20957" y="11866"/>
                  </a:cubicBezTo>
                  <a:cubicBezTo>
                    <a:pt x="21067" y="11459"/>
                    <a:pt x="21161" y="11035"/>
                    <a:pt x="21271" y="10643"/>
                  </a:cubicBezTo>
                  <a:cubicBezTo>
                    <a:pt x="21553" y="9531"/>
                    <a:pt x="21851" y="8480"/>
                    <a:pt x="22149" y="7524"/>
                  </a:cubicBezTo>
                  <a:cubicBezTo>
                    <a:pt x="22243" y="7211"/>
                    <a:pt x="22337" y="6897"/>
                    <a:pt x="22446" y="6599"/>
                  </a:cubicBezTo>
                  <a:cubicBezTo>
                    <a:pt x="23685" y="2791"/>
                    <a:pt x="24829" y="534"/>
                    <a:pt x="24845" y="486"/>
                  </a:cubicBezTo>
                  <a:lnTo>
                    <a:pt x="24359" y="236"/>
                  </a:lnTo>
                  <a:lnTo>
                    <a:pt x="24343" y="220"/>
                  </a:lnTo>
                  <a:lnTo>
                    <a:pt x="24061" y="1"/>
                  </a:lnTo>
                  <a:cubicBezTo>
                    <a:pt x="24030" y="63"/>
                    <a:pt x="22541" y="1929"/>
                    <a:pt x="19970" y="4609"/>
                  </a:cubicBezTo>
                  <a:cubicBezTo>
                    <a:pt x="19766" y="4828"/>
                    <a:pt x="19547" y="5048"/>
                    <a:pt x="19327" y="5267"/>
                  </a:cubicBezTo>
                  <a:cubicBezTo>
                    <a:pt x="18434" y="6192"/>
                    <a:pt x="17415" y="7195"/>
                    <a:pt x="16302" y="8245"/>
                  </a:cubicBezTo>
                  <a:cubicBezTo>
                    <a:pt x="15174" y="7305"/>
                    <a:pt x="14092" y="6364"/>
                    <a:pt x="13105" y="5440"/>
                  </a:cubicBezTo>
                  <a:cubicBezTo>
                    <a:pt x="14202" y="4405"/>
                    <a:pt x="15221" y="3402"/>
                    <a:pt x="16130" y="2477"/>
                  </a:cubicBezTo>
                  <a:cubicBezTo>
                    <a:pt x="16349" y="2258"/>
                    <a:pt x="16569" y="2023"/>
                    <a:pt x="16772" y="1803"/>
                  </a:cubicBezTo>
                  <a:cubicBezTo>
                    <a:pt x="16537" y="1599"/>
                    <a:pt x="16318" y="1396"/>
                    <a:pt x="16098" y="1192"/>
                  </a:cubicBezTo>
                  <a:cubicBezTo>
                    <a:pt x="15895" y="1396"/>
                    <a:pt x="15675" y="1631"/>
                    <a:pt x="15456" y="1850"/>
                  </a:cubicBezTo>
                  <a:cubicBezTo>
                    <a:pt x="14547" y="2775"/>
                    <a:pt x="13528" y="3778"/>
                    <a:pt x="12415" y="4813"/>
                  </a:cubicBezTo>
                  <a:cubicBezTo>
                    <a:pt x="11302" y="3778"/>
                    <a:pt x="10299" y="2775"/>
                    <a:pt x="9390" y="1850"/>
                  </a:cubicBezTo>
                  <a:cubicBezTo>
                    <a:pt x="9170" y="1631"/>
                    <a:pt x="8951" y="1396"/>
                    <a:pt x="8747" y="1192"/>
                  </a:cubicBezTo>
                  <a:cubicBezTo>
                    <a:pt x="8528" y="1396"/>
                    <a:pt x="8293" y="1599"/>
                    <a:pt x="8073" y="1803"/>
                  </a:cubicBezTo>
                  <a:cubicBezTo>
                    <a:pt x="8277" y="2023"/>
                    <a:pt x="8496" y="2242"/>
                    <a:pt x="8716" y="2477"/>
                  </a:cubicBezTo>
                  <a:cubicBezTo>
                    <a:pt x="9625" y="3402"/>
                    <a:pt x="10628" y="4405"/>
                    <a:pt x="11741" y="5440"/>
                  </a:cubicBezTo>
                  <a:cubicBezTo>
                    <a:pt x="10738" y="6364"/>
                    <a:pt x="9672" y="7305"/>
                    <a:pt x="8543" y="8245"/>
                  </a:cubicBezTo>
                  <a:cubicBezTo>
                    <a:pt x="7430" y="7195"/>
                    <a:pt x="6412" y="6192"/>
                    <a:pt x="5518" y="5267"/>
                  </a:cubicBezTo>
                  <a:cubicBezTo>
                    <a:pt x="5299" y="5048"/>
                    <a:pt x="5079" y="4828"/>
                    <a:pt x="4876" y="4609"/>
                  </a:cubicBezTo>
                  <a:cubicBezTo>
                    <a:pt x="2305" y="1929"/>
                    <a:pt x="816" y="63"/>
                    <a:pt x="7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4867910" y="2565326"/>
              <a:ext cx="138484" cy="111383"/>
            </a:xfrm>
            <a:custGeom>
              <a:avLst/>
              <a:gdLst/>
              <a:ahLst/>
              <a:cxnLst/>
              <a:rect l="l" t="t" r="r" b="b"/>
              <a:pathLst>
                <a:path w="8089" h="6506" extrusionOk="0">
                  <a:moveTo>
                    <a:pt x="1" y="0"/>
                  </a:moveTo>
                  <a:lnTo>
                    <a:pt x="1" y="0"/>
                  </a:lnTo>
                  <a:cubicBezTo>
                    <a:pt x="63" y="423"/>
                    <a:pt x="110" y="862"/>
                    <a:pt x="142" y="1317"/>
                  </a:cubicBezTo>
                  <a:cubicBezTo>
                    <a:pt x="471" y="1583"/>
                    <a:pt x="800" y="1834"/>
                    <a:pt x="1129" y="2101"/>
                  </a:cubicBezTo>
                  <a:cubicBezTo>
                    <a:pt x="1396" y="2320"/>
                    <a:pt x="1678" y="2540"/>
                    <a:pt x="1960" y="2759"/>
                  </a:cubicBezTo>
                  <a:cubicBezTo>
                    <a:pt x="2211" y="2963"/>
                    <a:pt x="2477" y="3151"/>
                    <a:pt x="2728" y="3355"/>
                  </a:cubicBezTo>
                  <a:cubicBezTo>
                    <a:pt x="3904" y="4232"/>
                    <a:pt x="5126" y="5110"/>
                    <a:pt x="6412" y="5957"/>
                  </a:cubicBezTo>
                  <a:cubicBezTo>
                    <a:pt x="6694" y="6145"/>
                    <a:pt x="6960" y="6333"/>
                    <a:pt x="7242" y="6505"/>
                  </a:cubicBezTo>
                  <a:cubicBezTo>
                    <a:pt x="7524" y="6317"/>
                    <a:pt x="7807" y="6145"/>
                    <a:pt x="8089" y="5957"/>
                  </a:cubicBezTo>
                  <a:cubicBezTo>
                    <a:pt x="7807" y="5784"/>
                    <a:pt x="7524" y="5596"/>
                    <a:pt x="7242" y="5424"/>
                  </a:cubicBezTo>
                  <a:cubicBezTo>
                    <a:pt x="5973" y="4577"/>
                    <a:pt x="4750" y="3715"/>
                    <a:pt x="3559" y="2822"/>
                  </a:cubicBezTo>
                  <a:cubicBezTo>
                    <a:pt x="3308" y="2634"/>
                    <a:pt x="3042" y="2430"/>
                    <a:pt x="2791" y="2242"/>
                  </a:cubicBezTo>
                  <a:cubicBezTo>
                    <a:pt x="2179" y="1771"/>
                    <a:pt x="1584" y="1301"/>
                    <a:pt x="1004" y="831"/>
                  </a:cubicBezTo>
                  <a:cubicBezTo>
                    <a:pt x="675" y="549"/>
                    <a:pt x="330" y="28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4767823" y="2233633"/>
              <a:ext cx="448955" cy="38931"/>
            </a:xfrm>
            <a:custGeom>
              <a:avLst/>
              <a:gdLst/>
              <a:ahLst/>
              <a:cxnLst/>
              <a:rect l="l" t="t" r="r" b="b"/>
              <a:pathLst>
                <a:path w="26224" h="2274" extrusionOk="0">
                  <a:moveTo>
                    <a:pt x="1129" y="1"/>
                  </a:moveTo>
                  <a:cubicBezTo>
                    <a:pt x="502" y="1"/>
                    <a:pt x="0" y="502"/>
                    <a:pt x="0" y="1129"/>
                  </a:cubicBezTo>
                  <a:cubicBezTo>
                    <a:pt x="0" y="1756"/>
                    <a:pt x="502" y="2274"/>
                    <a:pt x="1129" y="2274"/>
                  </a:cubicBezTo>
                  <a:lnTo>
                    <a:pt x="25079" y="2274"/>
                  </a:lnTo>
                  <a:cubicBezTo>
                    <a:pt x="25722" y="2274"/>
                    <a:pt x="26223" y="1756"/>
                    <a:pt x="26223" y="1129"/>
                  </a:cubicBezTo>
                  <a:cubicBezTo>
                    <a:pt x="26223" y="502"/>
                    <a:pt x="25722" y="1"/>
                    <a:pt x="250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 name="Google Shape;423;p32"/>
          <p:cNvSpPr txBox="1">
            <a:spLocks noGrp="1"/>
          </p:cNvSpPr>
          <p:nvPr>
            <p:ph type="title"/>
          </p:nvPr>
        </p:nvSpPr>
        <p:spPr>
          <a:xfrm>
            <a:off x="3211550" y="1502125"/>
            <a:ext cx="5153700" cy="184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500"/>
              <a:t>5. Who is the Most Efficient Player?</a:t>
            </a:r>
            <a:endParaRPr sz="45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33"/>
          <p:cNvSpPr/>
          <p:nvPr/>
        </p:nvSpPr>
        <p:spPr>
          <a:xfrm>
            <a:off x="567375" y="1731025"/>
            <a:ext cx="2943900" cy="30762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29" name="Google Shape;429;p33"/>
          <p:cNvSpPr txBox="1">
            <a:spLocks noGrp="1"/>
          </p:cNvSpPr>
          <p:nvPr>
            <p:ph type="title"/>
          </p:nvPr>
        </p:nvSpPr>
        <p:spPr>
          <a:xfrm>
            <a:off x="529413" y="256625"/>
            <a:ext cx="3019800" cy="1310400"/>
          </a:xfrm>
          <a:prstGeom prst="rect">
            <a:avLst/>
          </a:prstGeom>
          <a:solidFill>
            <a:srgbClr val="78909C"/>
          </a:solidFill>
        </p:spPr>
        <p:txBody>
          <a:bodyPr spcFirstLastPara="1" wrap="square" lIns="91425" tIns="91425" rIns="91425" bIns="91425" anchor="ctr" anchorCtr="0">
            <a:noAutofit/>
          </a:bodyPr>
          <a:lstStyle/>
          <a:p>
            <a:pPr marL="0" lvl="0" indent="0" algn="l" rtl="0">
              <a:spcBef>
                <a:spcPts val="0"/>
              </a:spcBef>
              <a:spcAft>
                <a:spcPts val="0"/>
              </a:spcAft>
              <a:buNone/>
            </a:pPr>
            <a:r>
              <a:rPr lang="en" sz="2800"/>
              <a:t>5. Who is the Most Efficient Player?</a:t>
            </a:r>
            <a:endParaRPr sz="2800">
              <a:highlight>
                <a:srgbClr val="78909C"/>
              </a:highlight>
            </a:endParaRPr>
          </a:p>
        </p:txBody>
      </p:sp>
      <p:pic>
        <p:nvPicPr>
          <p:cNvPr id="430" name="Google Shape;430;p33"/>
          <p:cNvPicPr preferRelativeResize="0"/>
          <p:nvPr/>
        </p:nvPicPr>
        <p:blipFill>
          <a:blip r:embed="rId3">
            <a:alphaModFix/>
          </a:blip>
          <a:stretch>
            <a:fillRect/>
          </a:stretch>
        </p:blipFill>
        <p:spPr>
          <a:xfrm>
            <a:off x="901075" y="2073725"/>
            <a:ext cx="2276475" cy="2390775"/>
          </a:xfrm>
          <a:prstGeom prst="rect">
            <a:avLst/>
          </a:prstGeom>
          <a:noFill/>
          <a:ln>
            <a:noFill/>
          </a:ln>
        </p:spPr>
      </p:pic>
      <p:pic>
        <p:nvPicPr>
          <p:cNvPr id="431" name="Google Shape;431;p33"/>
          <p:cNvPicPr preferRelativeResize="0"/>
          <p:nvPr/>
        </p:nvPicPr>
        <p:blipFill rotWithShape="1">
          <a:blip r:embed="rId4">
            <a:alphaModFix/>
          </a:blip>
          <a:srcRect t="7080"/>
          <a:stretch/>
        </p:blipFill>
        <p:spPr>
          <a:xfrm>
            <a:off x="3817600" y="95850"/>
            <a:ext cx="5220924" cy="4951796"/>
          </a:xfrm>
          <a:prstGeom prst="rect">
            <a:avLst/>
          </a:prstGeom>
          <a:noFill/>
          <a:ln>
            <a:noFill/>
          </a:ln>
        </p:spPr>
      </p:pic>
      <p:pic>
        <p:nvPicPr>
          <p:cNvPr id="432" name="Google Shape;432;p33"/>
          <p:cNvPicPr preferRelativeResize="0"/>
          <p:nvPr/>
        </p:nvPicPr>
        <p:blipFill>
          <a:blip r:embed="rId5">
            <a:alphaModFix/>
          </a:blip>
          <a:stretch>
            <a:fillRect/>
          </a:stretch>
        </p:blipFill>
        <p:spPr>
          <a:xfrm>
            <a:off x="4547341" y="256625"/>
            <a:ext cx="1810484" cy="1474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34"/>
          <p:cNvSpPr/>
          <p:nvPr/>
        </p:nvSpPr>
        <p:spPr>
          <a:xfrm>
            <a:off x="567375" y="1731025"/>
            <a:ext cx="2943900" cy="30762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 sz="2000">
                <a:solidFill>
                  <a:schemeClr val="lt1"/>
                </a:solidFill>
                <a:latin typeface="Roboto"/>
                <a:ea typeface="Roboto"/>
                <a:cs typeface="Roboto"/>
                <a:sym typeface="Roboto"/>
              </a:rPr>
              <a:t>Currently:</a:t>
            </a:r>
            <a:endParaRPr sz="2000">
              <a:solidFill>
                <a:schemeClr val="lt1"/>
              </a:solidFill>
              <a:latin typeface="Roboto"/>
              <a:ea typeface="Roboto"/>
              <a:cs typeface="Roboto"/>
              <a:sym typeface="Roboto"/>
            </a:endParaRPr>
          </a:p>
          <a:p>
            <a:pPr marL="457200" lvl="0" indent="-355600" algn="l" rtl="0">
              <a:spcBef>
                <a:spcPts val="0"/>
              </a:spcBef>
              <a:spcAft>
                <a:spcPts val="0"/>
              </a:spcAft>
              <a:buClr>
                <a:schemeClr val="lt1"/>
              </a:buClr>
              <a:buSzPts val="2000"/>
              <a:buFont typeface="Roboto"/>
              <a:buChar char="●"/>
            </a:pPr>
            <a:r>
              <a:rPr lang="en" sz="2000">
                <a:solidFill>
                  <a:schemeClr val="lt1"/>
                </a:solidFill>
                <a:latin typeface="Roboto"/>
                <a:ea typeface="Roboto"/>
                <a:cs typeface="Roboto"/>
                <a:sym typeface="Roboto"/>
              </a:rPr>
              <a:t>#1 Atlanta</a:t>
            </a:r>
            <a:endParaRPr sz="2000">
              <a:solidFill>
                <a:schemeClr val="lt1"/>
              </a:solidFill>
              <a:latin typeface="Roboto"/>
              <a:ea typeface="Roboto"/>
              <a:cs typeface="Roboto"/>
              <a:sym typeface="Roboto"/>
            </a:endParaRPr>
          </a:p>
          <a:p>
            <a:pPr marL="457200" lvl="0" indent="-355600" algn="l" rtl="0">
              <a:spcBef>
                <a:spcPts val="0"/>
              </a:spcBef>
              <a:spcAft>
                <a:spcPts val="0"/>
              </a:spcAft>
              <a:buClr>
                <a:schemeClr val="lt1"/>
              </a:buClr>
              <a:buSzPts val="2000"/>
              <a:buFont typeface="Roboto"/>
              <a:buChar char="●"/>
            </a:pPr>
            <a:r>
              <a:rPr lang="en" sz="2000">
                <a:solidFill>
                  <a:schemeClr val="lt1"/>
                </a:solidFill>
                <a:latin typeface="Roboto"/>
                <a:ea typeface="Roboto"/>
                <a:cs typeface="Roboto"/>
                <a:sym typeface="Roboto"/>
              </a:rPr>
              <a:t>#2 Toronto </a:t>
            </a:r>
            <a:endParaRPr sz="2000">
              <a:solidFill>
                <a:schemeClr val="lt1"/>
              </a:solidFill>
              <a:latin typeface="Roboto"/>
              <a:ea typeface="Roboto"/>
              <a:cs typeface="Roboto"/>
              <a:sym typeface="Roboto"/>
            </a:endParaRPr>
          </a:p>
          <a:p>
            <a:pPr marL="457200" lvl="0" indent="0" algn="l" rtl="0">
              <a:spcBef>
                <a:spcPts val="0"/>
              </a:spcBef>
              <a:spcAft>
                <a:spcPts val="0"/>
              </a:spcAft>
              <a:buNone/>
            </a:pPr>
            <a:endParaRPr sz="2000">
              <a:solidFill>
                <a:schemeClr val="lt1"/>
              </a:solidFill>
              <a:latin typeface="Roboto"/>
              <a:ea typeface="Roboto"/>
              <a:cs typeface="Roboto"/>
              <a:sym typeface="Roboto"/>
            </a:endParaRPr>
          </a:p>
          <a:p>
            <a:pPr marL="457200" lvl="0" indent="-355600" algn="l" rtl="0">
              <a:spcBef>
                <a:spcPts val="0"/>
              </a:spcBef>
              <a:spcAft>
                <a:spcPts val="0"/>
              </a:spcAft>
              <a:buClr>
                <a:schemeClr val="lt1"/>
              </a:buClr>
              <a:buSzPts val="2000"/>
              <a:buFont typeface="Roboto"/>
              <a:buChar char="●"/>
            </a:pPr>
            <a:r>
              <a:rPr lang="en" sz="2000">
                <a:solidFill>
                  <a:schemeClr val="lt1"/>
                </a:solidFill>
                <a:latin typeface="Roboto"/>
                <a:ea typeface="Roboto"/>
                <a:cs typeface="Roboto"/>
                <a:sym typeface="Roboto"/>
              </a:rPr>
              <a:t>#23 Denver originally power ranked #1</a:t>
            </a:r>
            <a:endParaRPr sz="2000">
              <a:solidFill>
                <a:schemeClr val="lt1"/>
              </a:solidFill>
              <a:latin typeface="Roboto"/>
              <a:ea typeface="Roboto"/>
              <a:cs typeface="Roboto"/>
              <a:sym typeface="Roboto"/>
            </a:endParaRPr>
          </a:p>
        </p:txBody>
      </p:sp>
      <p:sp>
        <p:nvSpPr>
          <p:cNvPr id="438" name="Google Shape;438;p34"/>
          <p:cNvSpPr txBox="1">
            <a:spLocks noGrp="1"/>
          </p:cNvSpPr>
          <p:nvPr>
            <p:ph type="title"/>
          </p:nvPr>
        </p:nvSpPr>
        <p:spPr>
          <a:xfrm>
            <a:off x="529413" y="256625"/>
            <a:ext cx="3019800" cy="1310400"/>
          </a:xfrm>
          <a:prstGeom prst="rect">
            <a:avLst/>
          </a:prstGeom>
          <a:solidFill>
            <a:srgbClr val="78909C"/>
          </a:solidFill>
        </p:spPr>
        <p:txBody>
          <a:bodyPr spcFirstLastPara="1" wrap="square" lIns="91425" tIns="91425" rIns="91425" bIns="91425" anchor="ctr" anchorCtr="0">
            <a:noAutofit/>
          </a:bodyPr>
          <a:lstStyle/>
          <a:p>
            <a:pPr marL="0" lvl="0" indent="0" algn="l" rtl="0">
              <a:spcBef>
                <a:spcPts val="0"/>
              </a:spcBef>
              <a:spcAft>
                <a:spcPts val="0"/>
              </a:spcAft>
              <a:buNone/>
            </a:pPr>
            <a:r>
              <a:rPr lang="en" sz="2800"/>
              <a:t>Theoretical Top Teams</a:t>
            </a:r>
            <a:endParaRPr sz="2800">
              <a:highlight>
                <a:srgbClr val="78909C"/>
              </a:highlight>
            </a:endParaRPr>
          </a:p>
        </p:txBody>
      </p:sp>
      <p:pic>
        <p:nvPicPr>
          <p:cNvPr id="439" name="Google Shape;439;p34"/>
          <p:cNvPicPr preferRelativeResize="0"/>
          <p:nvPr/>
        </p:nvPicPr>
        <p:blipFill>
          <a:blip r:embed="rId3">
            <a:alphaModFix/>
          </a:blip>
          <a:stretch>
            <a:fillRect/>
          </a:stretch>
        </p:blipFill>
        <p:spPr>
          <a:xfrm>
            <a:off x="4153475" y="76200"/>
            <a:ext cx="4890400" cy="49911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35"/>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a:t>
            </a:r>
            <a:endParaRPr/>
          </a:p>
        </p:txBody>
      </p:sp>
      <p:sp>
        <p:nvSpPr>
          <p:cNvPr id="445" name="Google Shape;445;p35"/>
          <p:cNvSpPr txBox="1">
            <a:spLocks noGrp="1"/>
          </p:cNvSpPr>
          <p:nvPr>
            <p:ph type="subTitle" idx="1"/>
          </p:nvPr>
        </p:nvSpPr>
        <p:spPr>
          <a:xfrm>
            <a:off x="1109400" y="1562600"/>
            <a:ext cx="6925200" cy="25503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2000" dirty="0"/>
              <a:t>Trends found that clearly correlate with age</a:t>
            </a:r>
            <a:endParaRPr sz="2000" dirty="0"/>
          </a:p>
          <a:p>
            <a:pPr marL="914400" lvl="1" indent="-355600" algn="l" rtl="0">
              <a:spcBef>
                <a:spcPts val="0"/>
              </a:spcBef>
              <a:spcAft>
                <a:spcPts val="0"/>
              </a:spcAft>
              <a:buSzPts val="2000"/>
              <a:buChar char="○"/>
            </a:pPr>
            <a:r>
              <a:rPr lang="en" sz="2000" dirty="0"/>
              <a:t>4th Visual: Older Player’s FT% trends up with age</a:t>
            </a:r>
            <a:endParaRPr sz="2000" dirty="0"/>
          </a:p>
          <a:p>
            <a:pPr marL="0" lvl="0" indent="0" algn="l" rtl="0">
              <a:spcBef>
                <a:spcPts val="0"/>
              </a:spcBef>
              <a:spcAft>
                <a:spcPts val="0"/>
              </a:spcAft>
              <a:buNone/>
            </a:pPr>
            <a:endParaRPr sz="2000" dirty="0"/>
          </a:p>
          <a:p>
            <a:pPr marL="457200" lvl="0" indent="-355600" algn="l" rtl="0">
              <a:spcBef>
                <a:spcPts val="0"/>
              </a:spcBef>
              <a:spcAft>
                <a:spcPts val="0"/>
              </a:spcAft>
              <a:buSzPts val="2000"/>
              <a:buChar char="●"/>
            </a:pPr>
            <a:r>
              <a:rPr lang="en" sz="2000" dirty="0"/>
              <a:t>Though, in the 3rd Visual depicting “Hustle Stats” (Defensive Stats)</a:t>
            </a:r>
            <a:endParaRPr sz="2000" dirty="0"/>
          </a:p>
          <a:p>
            <a:pPr marL="914400" lvl="1" indent="-355600" algn="l" rtl="0">
              <a:spcBef>
                <a:spcPts val="0"/>
              </a:spcBef>
              <a:spcAft>
                <a:spcPts val="0"/>
              </a:spcAft>
              <a:buSzPts val="2000"/>
              <a:buChar char="○"/>
            </a:pPr>
            <a:r>
              <a:rPr lang="en" sz="2000" dirty="0"/>
              <a:t>Blocks + Steals distributed evenly through age groups</a:t>
            </a:r>
            <a:endParaRPr sz="2000" dirty="0"/>
          </a:p>
        </p:txBody>
      </p:sp>
      <p:grpSp>
        <p:nvGrpSpPr>
          <p:cNvPr id="446" name="Google Shape;446;p35"/>
          <p:cNvGrpSpPr/>
          <p:nvPr/>
        </p:nvGrpSpPr>
        <p:grpSpPr>
          <a:xfrm>
            <a:off x="7325664" y="3593855"/>
            <a:ext cx="851923" cy="851907"/>
            <a:chOff x="4006575" y="2261061"/>
            <a:chExt cx="1094454" cy="1094434"/>
          </a:xfrm>
        </p:grpSpPr>
        <p:grpSp>
          <p:nvGrpSpPr>
            <p:cNvPr id="447" name="Google Shape;447;p35"/>
            <p:cNvGrpSpPr/>
            <p:nvPr/>
          </p:nvGrpSpPr>
          <p:grpSpPr>
            <a:xfrm>
              <a:off x="4006575" y="2261061"/>
              <a:ext cx="1094454" cy="1094434"/>
              <a:chOff x="206610" y="1727680"/>
              <a:chExt cx="910679" cy="910662"/>
            </a:xfrm>
          </p:grpSpPr>
          <p:sp>
            <p:nvSpPr>
              <p:cNvPr id="448" name="Google Shape;448;p35"/>
              <p:cNvSpPr/>
              <p:nvPr/>
            </p:nvSpPr>
            <p:spPr>
              <a:xfrm>
                <a:off x="206610" y="1727680"/>
                <a:ext cx="910679" cy="910662"/>
              </a:xfrm>
              <a:custGeom>
                <a:avLst/>
                <a:gdLst/>
                <a:ahLst/>
                <a:cxnLst/>
                <a:rect l="l" t="t" r="r" b="b"/>
                <a:pathLst>
                  <a:path w="54548" h="54547" extrusionOk="0">
                    <a:moveTo>
                      <a:pt x="27274" y="0"/>
                    </a:moveTo>
                    <a:cubicBezTo>
                      <a:pt x="23027" y="0"/>
                      <a:pt x="19014" y="972"/>
                      <a:pt x="15425" y="2696"/>
                    </a:cubicBezTo>
                    <a:cubicBezTo>
                      <a:pt x="14829" y="2994"/>
                      <a:pt x="14249" y="3292"/>
                      <a:pt x="13685" y="3621"/>
                    </a:cubicBezTo>
                    <a:cubicBezTo>
                      <a:pt x="9327" y="6129"/>
                      <a:pt x="5722" y="9812"/>
                      <a:pt x="3324" y="14232"/>
                    </a:cubicBezTo>
                    <a:cubicBezTo>
                      <a:pt x="2995" y="14812"/>
                      <a:pt x="2713" y="15408"/>
                      <a:pt x="2431" y="16019"/>
                    </a:cubicBezTo>
                    <a:cubicBezTo>
                      <a:pt x="879" y="19452"/>
                      <a:pt x="1" y="23261"/>
                      <a:pt x="1" y="27273"/>
                    </a:cubicBezTo>
                    <a:cubicBezTo>
                      <a:pt x="1" y="28214"/>
                      <a:pt x="48" y="29139"/>
                      <a:pt x="142" y="30063"/>
                    </a:cubicBezTo>
                    <a:cubicBezTo>
                      <a:pt x="299" y="31584"/>
                      <a:pt x="581" y="33057"/>
                      <a:pt x="973" y="34499"/>
                    </a:cubicBezTo>
                    <a:cubicBezTo>
                      <a:pt x="3355" y="43167"/>
                      <a:pt x="9907" y="50111"/>
                      <a:pt x="18340" y="53042"/>
                    </a:cubicBezTo>
                    <a:cubicBezTo>
                      <a:pt x="19641" y="53496"/>
                      <a:pt x="20989" y="53841"/>
                      <a:pt x="22368" y="54092"/>
                    </a:cubicBezTo>
                    <a:cubicBezTo>
                      <a:pt x="23967" y="54390"/>
                      <a:pt x="25597" y="54547"/>
                      <a:pt x="27274" y="54547"/>
                    </a:cubicBezTo>
                    <a:cubicBezTo>
                      <a:pt x="29892" y="54547"/>
                      <a:pt x="32431" y="54170"/>
                      <a:pt x="34814" y="53481"/>
                    </a:cubicBezTo>
                    <a:cubicBezTo>
                      <a:pt x="35503" y="53293"/>
                      <a:pt x="36193" y="53058"/>
                      <a:pt x="36851" y="52807"/>
                    </a:cubicBezTo>
                    <a:cubicBezTo>
                      <a:pt x="41319" y="51145"/>
                      <a:pt x="45206" y="48340"/>
                      <a:pt x="48215" y="44750"/>
                    </a:cubicBezTo>
                    <a:cubicBezTo>
                      <a:pt x="48638" y="44233"/>
                      <a:pt x="49046" y="43716"/>
                      <a:pt x="49438" y="43167"/>
                    </a:cubicBezTo>
                    <a:cubicBezTo>
                      <a:pt x="52651" y="38700"/>
                      <a:pt x="54548" y="33198"/>
                      <a:pt x="54548" y="27273"/>
                    </a:cubicBezTo>
                    <a:cubicBezTo>
                      <a:pt x="54548" y="20486"/>
                      <a:pt x="52087" y="14295"/>
                      <a:pt x="47996" y="9530"/>
                    </a:cubicBezTo>
                    <a:cubicBezTo>
                      <a:pt x="47306" y="8731"/>
                      <a:pt x="46585" y="7978"/>
                      <a:pt x="45817" y="7273"/>
                    </a:cubicBezTo>
                    <a:cubicBezTo>
                      <a:pt x="42729" y="4404"/>
                      <a:pt x="38983" y="2241"/>
                      <a:pt x="34814" y="1050"/>
                    </a:cubicBezTo>
                    <a:cubicBezTo>
                      <a:pt x="33481" y="658"/>
                      <a:pt x="32102" y="376"/>
                      <a:pt x="30691" y="204"/>
                    </a:cubicBezTo>
                    <a:cubicBezTo>
                      <a:pt x="29563" y="63"/>
                      <a:pt x="28434" y="0"/>
                      <a:pt x="27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 name="Google Shape;449;p35"/>
              <p:cNvGrpSpPr/>
              <p:nvPr/>
            </p:nvGrpSpPr>
            <p:grpSpPr>
              <a:xfrm>
                <a:off x="208980" y="1731069"/>
                <a:ext cx="822996" cy="899694"/>
                <a:chOff x="208980" y="1731069"/>
                <a:chExt cx="822996" cy="899694"/>
              </a:xfrm>
            </p:grpSpPr>
            <p:sp>
              <p:nvSpPr>
                <p:cNvPr id="450" name="Google Shape;450;p35"/>
                <p:cNvSpPr/>
                <p:nvPr/>
              </p:nvSpPr>
              <p:spPr>
                <a:xfrm>
                  <a:off x="335360" y="1731069"/>
                  <a:ext cx="452468" cy="899694"/>
                </a:xfrm>
                <a:custGeom>
                  <a:avLst/>
                  <a:gdLst/>
                  <a:ahLst/>
                  <a:cxnLst/>
                  <a:rect l="l" t="t" r="r" b="b"/>
                  <a:pathLst>
                    <a:path w="27102" h="53890" extrusionOk="0">
                      <a:moveTo>
                        <a:pt x="22979" y="1"/>
                      </a:moveTo>
                      <a:cubicBezTo>
                        <a:pt x="21772" y="314"/>
                        <a:pt x="20612" y="690"/>
                        <a:pt x="19468" y="1145"/>
                      </a:cubicBezTo>
                      <a:cubicBezTo>
                        <a:pt x="16224" y="2415"/>
                        <a:pt x="13261" y="4217"/>
                        <a:pt x="10659" y="6459"/>
                      </a:cubicBezTo>
                      <a:cubicBezTo>
                        <a:pt x="10189" y="6866"/>
                        <a:pt x="9735" y="7289"/>
                        <a:pt x="9280" y="7713"/>
                      </a:cubicBezTo>
                      <a:cubicBezTo>
                        <a:pt x="7509" y="9452"/>
                        <a:pt x="5926" y="11396"/>
                        <a:pt x="4609" y="13512"/>
                      </a:cubicBezTo>
                      <a:cubicBezTo>
                        <a:pt x="4296" y="14029"/>
                        <a:pt x="3998" y="14531"/>
                        <a:pt x="3700" y="15064"/>
                      </a:cubicBezTo>
                      <a:cubicBezTo>
                        <a:pt x="2650" y="16992"/>
                        <a:pt x="1819" y="19029"/>
                        <a:pt x="1192" y="21177"/>
                      </a:cubicBezTo>
                      <a:cubicBezTo>
                        <a:pt x="1035" y="21710"/>
                        <a:pt x="894" y="22258"/>
                        <a:pt x="769" y="22807"/>
                      </a:cubicBezTo>
                      <a:cubicBezTo>
                        <a:pt x="267" y="25001"/>
                        <a:pt x="1" y="27305"/>
                        <a:pt x="1" y="29657"/>
                      </a:cubicBezTo>
                      <a:cubicBezTo>
                        <a:pt x="1" y="31726"/>
                        <a:pt x="205" y="33732"/>
                        <a:pt x="596" y="35676"/>
                      </a:cubicBezTo>
                      <a:cubicBezTo>
                        <a:pt x="973" y="37619"/>
                        <a:pt x="1553" y="39484"/>
                        <a:pt x="2289" y="41271"/>
                      </a:cubicBezTo>
                      <a:cubicBezTo>
                        <a:pt x="4123" y="45754"/>
                        <a:pt x="7007" y="49720"/>
                        <a:pt x="10628" y="52839"/>
                      </a:cubicBezTo>
                      <a:cubicBezTo>
                        <a:pt x="11929" y="53293"/>
                        <a:pt x="13277" y="53638"/>
                        <a:pt x="14656" y="53889"/>
                      </a:cubicBezTo>
                      <a:cubicBezTo>
                        <a:pt x="9656" y="50582"/>
                        <a:pt x="5722" y="45770"/>
                        <a:pt x="3527" y="40096"/>
                      </a:cubicBezTo>
                      <a:cubicBezTo>
                        <a:pt x="3308" y="39531"/>
                        <a:pt x="3120" y="38967"/>
                        <a:pt x="2932" y="38403"/>
                      </a:cubicBezTo>
                      <a:cubicBezTo>
                        <a:pt x="2070" y="35644"/>
                        <a:pt x="1600" y="32713"/>
                        <a:pt x="1600" y="29657"/>
                      </a:cubicBezTo>
                      <a:cubicBezTo>
                        <a:pt x="1600" y="27290"/>
                        <a:pt x="1882" y="24986"/>
                        <a:pt x="2415" y="22776"/>
                      </a:cubicBezTo>
                      <a:cubicBezTo>
                        <a:pt x="2540" y="22258"/>
                        <a:pt x="2697" y="21725"/>
                        <a:pt x="2853" y="21208"/>
                      </a:cubicBezTo>
                      <a:cubicBezTo>
                        <a:pt x="3496" y="19092"/>
                        <a:pt x="4390" y="17054"/>
                        <a:pt x="5487" y="15158"/>
                      </a:cubicBezTo>
                      <a:cubicBezTo>
                        <a:pt x="5769" y="14641"/>
                        <a:pt x="6098" y="14139"/>
                        <a:pt x="6427" y="13637"/>
                      </a:cubicBezTo>
                      <a:cubicBezTo>
                        <a:pt x="7760" y="11631"/>
                        <a:pt x="9343" y="9797"/>
                        <a:pt x="11130" y="8167"/>
                      </a:cubicBezTo>
                      <a:cubicBezTo>
                        <a:pt x="11647" y="7697"/>
                        <a:pt x="12195" y="7227"/>
                        <a:pt x="12760" y="6788"/>
                      </a:cubicBezTo>
                      <a:cubicBezTo>
                        <a:pt x="15769" y="4437"/>
                        <a:pt x="19249" y="2665"/>
                        <a:pt x="23042" y="1647"/>
                      </a:cubicBezTo>
                      <a:cubicBezTo>
                        <a:pt x="24359" y="1286"/>
                        <a:pt x="25707" y="1020"/>
                        <a:pt x="27102" y="847"/>
                      </a:cubicBezTo>
                      <a:cubicBezTo>
                        <a:pt x="25769" y="455"/>
                        <a:pt x="24390" y="173"/>
                        <a:pt x="229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5"/>
                <p:cNvSpPr/>
                <p:nvPr/>
              </p:nvSpPr>
              <p:spPr>
                <a:xfrm>
                  <a:off x="247178" y="1955598"/>
                  <a:ext cx="784799" cy="519198"/>
                </a:xfrm>
                <a:custGeom>
                  <a:avLst/>
                  <a:gdLst/>
                  <a:ahLst/>
                  <a:cxnLst/>
                  <a:rect l="l" t="t" r="r" b="b"/>
                  <a:pathLst>
                    <a:path w="47008" h="31099" extrusionOk="0">
                      <a:moveTo>
                        <a:pt x="7728" y="0"/>
                      </a:moveTo>
                      <a:cubicBezTo>
                        <a:pt x="6396" y="0"/>
                        <a:pt x="5079" y="63"/>
                        <a:pt x="3778" y="188"/>
                      </a:cubicBezTo>
                      <a:cubicBezTo>
                        <a:pt x="2806" y="282"/>
                        <a:pt x="1834" y="408"/>
                        <a:pt x="894" y="580"/>
                      </a:cubicBezTo>
                      <a:cubicBezTo>
                        <a:pt x="565" y="1160"/>
                        <a:pt x="283" y="1756"/>
                        <a:pt x="1" y="2367"/>
                      </a:cubicBezTo>
                      <a:cubicBezTo>
                        <a:pt x="1004" y="2163"/>
                        <a:pt x="2038" y="1991"/>
                        <a:pt x="3073" y="1881"/>
                      </a:cubicBezTo>
                      <a:cubicBezTo>
                        <a:pt x="4593" y="1693"/>
                        <a:pt x="6145" y="1599"/>
                        <a:pt x="7728" y="1599"/>
                      </a:cubicBezTo>
                      <a:cubicBezTo>
                        <a:pt x="8151" y="1599"/>
                        <a:pt x="8574" y="1599"/>
                        <a:pt x="8982" y="1615"/>
                      </a:cubicBezTo>
                      <a:cubicBezTo>
                        <a:pt x="9578" y="1630"/>
                        <a:pt x="10173" y="1677"/>
                        <a:pt x="10769" y="1709"/>
                      </a:cubicBezTo>
                      <a:cubicBezTo>
                        <a:pt x="17305" y="2210"/>
                        <a:pt x="23418" y="4342"/>
                        <a:pt x="28685" y="7665"/>
                      </a:cubicBezTo>
                      <a:cubicBezTo>
                        <a:pt x="34061" y="11082"/>
                        <a:pt x="38575" y="15769"/>
                        <a:pt x="41773" y="21286"/>
                      </a:cubicBezTo>
                      <a:cubicBezTo>
                        <a:pt x="43528" y="24327"/>
                        <a:pt x="44876" y="27619"/>
                        <a:pt x="45785" y="31098"/>
                      </a:cubicBezTo>
                      <a:cubicBezTo>
                        <a:pt x="46208" y="30581"/>
                        <a:pt x="46616" y="30064"/>
                        <a:pt x="47008" y="29515"/>
                      </a:cubicBezTo>
                      <a:cubicBezTo>
                        <a:pt x="45989" y="26051"/>
                        <a:pt x="44531" y="22759"/>
                        <a:pt x="42697" y="19734"/>
                      </a:cubicBezTo>
                      <a:cubicBezTo>
                        <a:pt x="39468" y="14421"/>
                        <a:pt x="35080" y="9907"/>
                        <a:pt x="29860" y="6537"/>
                      </a:cubicBezTo>
                      <a:cubicBezTo>
                        <a:pt x="24531" y="3088"/>
                        <a:pt x="18339" y="831"/>
                        <a:pt x="11709" y="188"/>
                      </a:cubicBezTo>
                      <a:cubicBezTo>
                        <a:pt x="11098" y="141"/>
                        <a:pt x="10502" y="94"/>
                        <a:pt x="9891" y="63"/>
                      </a:cubicBezTo>
                      <a:cubicBezTo>
                        <a:pt x="9186" y="16"/>
                        <a:pt x="8449" y="0"/>
                        <a:pt x="77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5"/>
                <p:cNvSpPr/>
                <p:nvPr/>
              </p:nvSpPr>
              <p:spPr>
                <a:xfrm>
                  <a:off x="208980" y="2084348"/>
                  <a:ext cx="612873" cy="536193"/>
                </a:xfrm>
                <a:custGeom>
                  <a:avLst/>
                  <a:gdLst/>
                  <a:ahLst/>
                  <a:cxnLst/>
                  <a:rect l="l" t="t" r="r" b="b"/>
                  <a:pathLst>
                    <a:path w="36710" h="32117" extrusionOk="0">
                      <a:moveTo>
                        <a:pt x="9123" y="0"/>
                      </a:moveTo>
                      <a:cubicBezTo>
                        <a:pt x="8997" y="0"/>
                        <a:pt x="8887" y="0"/>
                        <a:pt x="8762" y="16"/>
                      </a:cubicBezTo>
                      <a:cubicBezTo>
                        <a:pt x="6975" y="78"/>
                        <a:pt x="5361" y="690"/>
                        <a:pt x="4013" y="1787"/>
                      </a:cubicBezTo>
                      <a:cubicBezTo>
                        <a:pt x="3339" y="2336"/>
                        <a:pt x="2727" y="2994"/>
                        <a:pt x="2194" y="3762"/>
                      </a:cubicBezTo>
                      <a:cubicBezTo>
                        <a:pt x="1254" y="5110"/>
                        <a:pt x="533" y="6771"/>
                        <a:pt x="0" y="8699"/>
                      </a:cubicBezTo>
                      <a:cubicBezTo>
                        <a:pt x="157" y="10220"/>
                        <a:pt x="439" y="11693"/>
                        <a:pt x="831" y="13135"/>
                      </a:cubicBezTo>
                      <a:cubicBezTo>
                        <a:pt x="1191" y="9608"/>
                        <a:pt x="2085" y="6709"/>
                        <a:pt x="3511" y="4671"/>
                      </a:cubicBezTo>
                      <a:cubicBezTo>
                        <a:pt x="3699" y="4405"/>
                        <a:pt x="3903" y="4138"/>
                        <a:pt x="4122" y="3903"/>
                      </a:cubicBezTo>
                      <a:cubicBezTo>
                        <a:pt x="5267" y="2571"/>
                        <a:pt x="6693" y="1818"/>
                        <a:pt x="8339" y="1646"/>
                      </a:cubicBezTo>
                      <a:cubicBezTo>
                        <a:pt x="8605" y="1615"/>
                        <a:pt x="8856" y="1599"/>
                        <a:pt x="9123" y="1599"/>
                      </a:cubicBezTo>
                      <a:cubicBezTo>
                        <a:pt x="9420" y="1599"/>
                        <a:pt x="9718" y="1599"/>
                        <a:pt x="9985" y="1615"/>
                      </a:cubicBezTo>
                      <a:cubicBezTo>
                        <a:pt x="14891" y="1881"/>
                        <a:pt x="16787" y="4436"/>
                        <a:pt x="19107" y="11270"/>
                      </a:cubicBezTo>
                      <a:cubicBezTo>
                        <a:pt x="19248" y="11677"/>
                        <a:pt x="19389" y="12085"/>
                        <a:pt x="19530" y="12524"/>
                      </a:cubicBezTo>
                      <a:cubicBezTo>
                        <a:pt x="20502" y="15486"/>
                        <a:pt x="21787" y="19436"/>
                        <a:pt x="24813" y="23480"/>
                      </a:cubicBezTo>
                      <a:cubicBezTo>
                        <a:pt x="27007" y="26411"/>
                        <a:pt x="30110" y="29405"/>
                        <a:pt x="34672" y="32117"/>
                      </a:cubicBezTo>
                      <a:cubicBezTo>
                        <a:pt x="35361" y="31929"/>
                        <a:pt x="36051" y="31694"/>
                        <a:pt x="36709" y="31443"/>
                      </a:cubicBezTo>
                      <a:cubicBezTo>
                        <a:pt x="32226" y="28951"/>
                        <a:pt x="29107" y="26208"/>
                        <a:pt x="26866" y="23480"/>
                      </a:cubicBezTo>
                      <a:cubicBezTo>
                        <a:pt x="23402" y="19264"/>
                        <a:pt x="22054" y="15110"/>
                        <a:pt x="21051" y="12022"/>
                      </a:cubicBezTo>
                      <a:cubicBezTo>
                        <a:pt x="20816" y="11333"/>
                        <a:pt x="20596" y="10690"/>
                        <a:pt x="20377" y="10063"/>
                      </a:cubicBezTo>
                      <a:cubicBezTo>
                        <a:pt x="18057" y="3495"/>
                        <a:pt x="15800" y="455"/>
                        <a:pt x="10423" y="47"/>
                      </a:cubicBezTo>
                      <a:cubicBezTo>
                        <a:pt x="10000" y="16"/>
                        <a:pt x="9577" y="0"/>
                        <a:pt x="9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5"/>
                <p:cNvSpPr/>
                <p:nvPr/>
              </p:nvSpPr>
              <p:spPr>
                <a:xfrm>
                  <a:off x="434544" y="1772672"/>
                  <a:ext cx="573356" cy="114110"/>
                </a:xfrm>
                <a:custGeom>
                  <a:avLst/>
                  <a:gdLst/>
                  <a:ahLst/>
                  <a:cxnLst/>
                  <a:rect l="l" t="t" r="r" b="b"/>
                  <a:pathLst>
                    <a:path w="34343" h="6835" extrusionOk="0">
                      <a:moveTo>
                        <a:pt x="1772" y="1"/>
                      </a:moveTo>
                      <a:cubicBezTo>
                        <a:pt x="1176" y="299"/>
                        <a:pt x="596" y="597"/>
                        <a:pt x="32" y="926"/>
                      </a:cubicBezTo>
                      <a:cubicBezTo>
                        <a:pt x="0" y="1427"/>
                        <a:pt x="47" y="1882"/>
                        <a:pt x="173" y="2289"/>
                      </a:cubicBezTo>
                      <a:cubicBezTo>
                        <a:pt x="251" y="2587"/>
                        <a:pt x="361" y="2869"/>
                        <a:pt x="502" y="3136"/>
                      </a:cubicBezTo>
                      <a:cubicBezTo>
                        <a:pt x="1019" y="4061"/>
                        <a:pt x="1928" y="4750"/>
                        <a:pt x="3339" y="5221"/>
                      </a:cubicBezTo>
                      <a:cubicBezTo>
                        <a:pt x="3872" y="5409"/>
                        <a:pt x="4483" y="5550"/>
                        <a:pt x="5189" y="5675"/>
                      </a:cubicBezTo>
                      <a:cubicBezTo>
                        <a:pt x="6709" y="5942"/>
                        <a:pt x="8653" y="6067"/>
                        <a:pt x="11066" y="6067"/>
                      </a:cubicBezTo>
                      <a:cubicBezTo>
                        <a:pt x="14671" y="6067"/>
                        <a:pt x="19311" y="5785"/>
                        <a:pt x="23778" y="5487"/>
                      </a:cubicBezTo>
                      <a:cubicBezTo>
                        <a:pt x="24405" y="5440"/>
                        <a:pt x="25017" y="5424"/>
                        <a:pt x="25644" y="5424"/>
                      </a:cubicBezTo>
                      <a:cubicBezTo>
                        <a:pt x="26521" y="5424"/>
                        <a:pt x="27368" y="5471"/>
                        <a:pt x="28214" y="5550"/>
                      </a:cubicBezTo>
                      <a:cubicBezTo>
                        <a:pt x="29076" y="5628"/>
                        <a:pt x="29938" y="5753"/>
                        <a:pt x="30769" y="5910"/>
                      </a:cubicBezTo>
                      <a:cubicBezTo>
                        <a:pt x="32007" y="6145"/>
                        <a:pt x="33183" y="6459"/>
                        <a:pt x="34343" y="6835"/>
                      </a:cubicBezTo>
                      <a:cubicBezTo>
                        <a:pt x="33653" y="6036"/>
                        <a:pt x="32932" y="5283"/>
                        <a:pt x="32164" y="4578"/>
                      </a:cubicBezTo>
                      <a:cubicBezTo>
                        <a:pt x="30361" y="4155"/>
                        <a:pt x="28449" y="3888"/>
                        <a:pt x="26427" y="3841"/>
                      </a:cubicBezTo>
                      <a:cubicBezTo>
                        <a:pt x="26161" y="3826"/>
                        <a:pt x="25910" y="3826"/>
                        <a:pt x="25644" y="3826"/>
                      </a:cubicBezTo>
                      <a:cubicBezTo>
                        <a:pt x="24985" y="3826"/>
                        <a:pt x="24327" y="3841"/>
                        <a:pt x="23669" y="3888"/>
                      </a:cubicBezTo>
                      <a:cubicBezTo>
                        <a:pt x="19217" y="4202"/>
                        <a:pt x="14624" y="4468"/>
                        <a:pt x="11066" y="4468"/>
                      </a:cubicBezTo>
                      <a:cubicBezTo>
                        <a:pt x="9421" y="4468"/>
                        <a:pt x="8010" y="4421"/>
                        <a:pt x="6819" y="4296"/>
                      </a:cubicBezTo>
                      <a:cubicBezTo>
                        <a:pt x="6019" y="4217"/>
                        <a:pt x="5330" y="4108"/>
                        <a:pt x="4718" y="3967"/>
                      </a:cubicBezTo>
                      <a:cubicBezTo>
                        <a:pt x="3214" y="3622"/>
                        <a:pt x="2304" y="3089"/>
                        <a:pt x="1897" y="2352"/>
                      </a:cubicBezTo>
                      <a:cubicBezTo>
                        <a:pt x="1740" y="2086"/>
                        <a:pt x="1646" y="1772"/>
                        <a:pt x="1630" y="1396"/>
                      </a:cubicBezTo>
                      <a:cubicBezTo>
                        <a:pt x="1599" y="988"/>
                        <a:pt x="1646" y="534"/>
                        <a:pt x="17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4" name="Google Shape;454;p35"/>
            <p:cNvSpPr/>
            <p:nvPr/>
          </p:nvSpPr>
          <p:spPr>
            <a:xfrm>
              <a:off x="4358052" y="2612528"/>
              <a:ext cx="391500" cy="3915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sp>
        <p:nvSpPr>
          <p:cNvPr id="124" name="Google Shape;124;p15"/>
          <p:cNvSpPr txBox="1"/>
          <p:nvPr/>
        </p:nvSpPr>
        <p:spPr>
          <a:xfrm>
            <a:off x="1155500" y="1010700"/>
            <a:ext cx="6724500" cy="323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dirty="0">
              <a:solidFill>
                <a:schemeClr val="lt1"/>
              </a:solidFill>
              <a:latin typeface="Roboto"/>
              <a:ea typeface="Roboto"/>
              <a:cs typeface="Roboto"/>
              <a:sym typeface="Roboto"/>
            </a:endParaRPr>
          </a:p>
          <a:p>
            <a:pPr marL="457200" lvl="0" indent="-342900" algn="l" rtl="0">
              <a:spcBef>
                <a:spcPts val="0"/>
              </a:spcBef>
              <a:spcAft>
                <a:spcPts val="0"/>
              </a:spcAft>
              <a:buClr>
                <a:schemeClr val="lt1"/>
              </a:buClr>
              <a:buSzPts val="1800"/>
              <a:buFont typeface="Roboto"/>
              <a:buChar char="●"/>
            </a:pPr>
            <a:r>
              <a:rPr lang="en" sz="1800" dirty="0">
                <a:solidFill>
                  <a:schemeClr val="lt1"/>
                </a:solidFill>
                <a:latin typeface="Roboto"/>
                <a:ea typeface="Roboto"/>
                <a:cs typeface="Roboto"/>
                <a:sym typeface="Roboto"/>
              </a:rPr>
              <a:t>As NBA players age, they change their game and perfect their craft.</a:t>
            </a:r>
            <a:endParaRPr sz="1800" dirty="0">
              <a:solidFill>
                <a:schemeClr val="lt1"/>
              </a:solidFill>
              <a:latin typeface="Roboto"/>
              <a:ea typeface="Roboto"/>
              <a:cs typeface="Roboto"/>
              <a:sym typeface="Roboto"/>
            </a:endParaRPr>
          </a:p>
          <a:p>
            <a:pPr marL="457200" lvl="0" indent="0" algn="l" rtl="0">
              <a:spcBef>
                <a:spcPts val="0"/>
              </a:spcBef>
              <a:spcAft>
                <a:spcPts val="0"/>
              </a:spcAft>
              <a:buNone/>
            </a:pPr>
            <a:endParaRPr sz="1800" dirty="0">
              <a:solidFill>
                <a:schemeClr val="lt1"/>
              </a:solidFill>
              <a:latin typeface="Roboto"/>
              <a:ea typeface="Roboto"/>
              <a:cs typeface="Roboto"/>
              <a:sym typeface="Roboto"/>
            </a:endParaRPr>
          </a:p>
          <a:p>
            <a:pPr marL="457200" lvl="0" indent="-342900" algn="l" rtl="0">
              <a:spcBef>
                <a:spcPts val="0"/>
              </a:spcBef>
              <a:spcAft>
                <a:spcPts val="0"/>
              </a:spcAft>
              <a:buClr>
                <a:schemeClr val="lt1"/>
              </a:buClr>
              <a:buSzPts val="1800"/>
              <a:buFont typeface="Roboto"/>
              <a:buChar char="●"/>
            </a:pPr>
            <a:r>
              <a:rPr lang="en" sz="1800" dirty="0">
                <a:solidFill>
                  <a:schemeClr val="lt1"/>
                </a:solidFill>
                <a:latin typeface="Roboto"/>
                <a:ea typeface="Roboto"/>
                <a:cs typeface="Roboto"/>
                <a:sym typeface="Roboto"/>
              </a:rPr>
              <a:t>Modern Medicine and Health Practices have evolved and continue to immensely improve over the past couple decades.</a:t>
            </a:r>
            <a:endParaRPr sz="1800" dirty="0">
              <a:solidFill>
                <a:schemeClr val="lt1"/>
              </a:solidFill>
              <a:latin typeface="Roboto"/>
              <a:ea typeface="Roboto"/>
              <a:cs typeface="Roboto"/>
              <a:sym typeface="Roboto"/>
            </a:endParaRPr>
          </a:p>
          <a:p>
            <a:pPr marL="457200" lvl="0" indent="0" algn="l" rtl="0">
              <a:spcBef>
                <a:spcPts val="0"/>
              </a:spcBef>
              <a:spcAft>
                <a:spcPts val="0"/>
              </a:spcAft>
              <a:buNone/>
            </a:pPr>
            <a:endParaRPr sz="1800" dirty="0">
              <a:solidFill>
                <a:schemeClr val="lt1"/>
              </a:solidFill>
              <a:latin typeface="Roboto"/>
              <a:ea typeface="Roboto"/>
              <a:cs typeface="Roboto"/>
              <a:sym typeface="Roboto"/>
            </a:endParaRPr>
          </a:p>
          <a:p>
            <a:pPr marL="457200" lvl="0" indent="-342900" algn="l" rtl="0">
              <a:spcBef>
                <a:spcPts val="0"/>
              </a:spcBef>
              <a:spcAft>
                <a:spcPts val="0"/>
              </a:spcAft>
              <a:buClr>
                <a:schemeClr val="lt1"/>
              </a:buClr>
              <a:buSzPts val="1800"/>
              <a:buFont typeface="Roboto"/>
              <a:buChar char="●"/>
            </a:pPr>
            <a:r>
              <a:rPr lang="en" sz="1800" dirty="0">
                <a:solidFill>
                  <a:schemeClr val="lt1"/>
                </a:solidFill>
                <a:latin typeface="Roboto"/>
                <a:ea typeface="Roboto"/>
                <a:cs typeface="Roboto"/>
                <a:sym typeface="Roboto"/>
              </a:rPr>
              <a:t>Are we accurately accounting for off-court factors in our player evaluations? Are we over-accounting the modern effects of age?</a:t>
            </a:r>
            <a:endParaRPr sz="1800" dirty="0">
              <a:solidFill>
                <a:schemeClr val="lt1"/>
              </a:solidFill>
              <a:latin typeface="Roboto"/>
              <a:ea typeface="Roboto"/>
              <a:cs typeface="Roboto"/>
              <a:sym typeface="Roboto"/>
            </a:endParaRPr>
          </a:p>
          <a:p>
            <a:pPr marL="457200" lvl="0" indent="0" algn="l" rtl="0">
              <a:spcBef>
                <a:spcPts val="0"/>
              </a:spcBef>
              <a:spcAft>
                <a:spcPts val="0"/>
              </a:spcAft>
              <a:buNone/>
            </a:pPr>
            <a:endParaRPr sz="1800" dirty="0">
              <a:solidFill>
                <a:schemeClr val="lt1"/>
              </a:solidFill>
              <a:latin typeface="Roboto"/>
              <a:ea typeface="Roboto"/>
              <a:cs typeface="Roboto"/>
              <a:sym typeface="Roboto"/>
            </a:endParaRPr>
          </a:p>
          <a:p>
            <a:pPr marL="0" lvl="0" indent="0" algn="l" rtl="0">
              <a:spcBef>
                <a:spcPts val="0"/>
              </a:spcBef>
              <a:spcAft>
                <a:spcPts val="0"/>
              </a:spcAft>
              <a:buNone/>
            </a:pPr>
            <a:endParaRPr sz="1800" dirty="0">
              <a:solidFill>
                <a:schemeClr val="lt1"/>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6"/>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Hypothesis</a:t>
            </a:r>
            <a:endParaRPr dirty="0"/>
          </a:p>
        </p:txBody>
      </p:sp>
      <p:pic>
        <p:nvPicPr>
          <p:cNvPr id="131" name="Google Shape;131;p16"/>
          <p:cNvPicPr preferRelativeResize="0"/>
          <p:nvPr/>
        </p:nvPicPr>
        <p:blipFill>
          <a:blip r:embed="rId3">
            <a:alphaModFix/>
          </a:blip>
          <a:stretch>
            <a:fillRect/>
          </a:stretch>
        </p:blipFill>
        <p:spPr>
          <a:xfrm>
            <a:off x="5116209" y="1295130"/>
            <a:ext cx="1817327" cy="2123931"/>
          </a:xfrm>
          <a:prstGeom prst="rect">
            <a:avLst/>
          </a:prstGeom>
          <a:noFill/>
          <a:ln>
            <a:noFill/>
          </a:ln>
        </p:spPr>
      </p:pic>
      <p:pic>
        <p:nvPicPr>
          <p:cNvPr id="135" name="Google Shape;135;p16"/>
          <p:cNvPicPr preferRelativeResize="0"/>
          <p:nvPr/>
        </p:nvPicPr>
        <p:blipFill>
          <a:blip r:embed="rId4">
            <a:alphaModFix/>
          </a:blip>
          <a:stretch>
            <a:fillRect/>
          </a:stretch>
        </p:blipFill>
        <p:spPr>
          <a:xfrm>
            <a:off x="5742553" y="2842741"/>
            <a:ext cx="2516227" cy="1609242"/>
          </a:xfrm>
          <a:prstGeom prst="rect">
            <a:avLst/>
          </a:prstGeom>
          <a:noFill/>
          <a:ln>
            <a:noFill/>
          </a:ln>
        </p:spPr>
      </p:pic>
      <p:sp>
        <p:nvSpPr>
          <p:cNvPr id="2" name="Google Shape;124;p15">
            <a:extLst>
              <a:ext uri="{FF2B5EF4-FFF2-40B4-BE49-F238E27FC236}">
                <a16:creationId xmlns:a16="http://schemas.microsoft.com/office/drawing/2014/main" id="{DBBE4230-2EE5-0AD9-1C8A-3BAA671D88C8}"/>
              </a:ext>
            </a:extLst>
          </p:cNvPr>
          <p:cNvSpPr txBox="1"/>
          <p:nvPr/>
        </p:nvSpPr>
        <p:spPr>
          <a:xfrm>
            <a:off x="780381" y="921460"/>
            <a:ext cx="4268697" cy="359327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dirty="0">
              <a:solidFill>
                <a:schemeClr val="lt1"/>
              </a:solidFill>
              <a:latin typeface="Roboto"/>
              <a:ea typeface="Roboto"/>
              <a:cs typeface="Roboto"/>
              <a:sym typeface="Roboto"/>
            </a:endParaRPr>
          </a:p>
          <a:p>
            <a:pPr marL="457200" lvl="0" indent="-342900" algn="l" rtl="0">
              <a:spcBef>
                <a:spcPts val="0"/>
              </a:spcBef>
              <a:spcAft>
                <a:spcPts val="0"/>
              </a:spcAft>
              <a:buClr>
                <a:schemeClr val="lt1"/>
              </a:buClr>
              <a:buSzPts val="1800"/>
              <a:buFont typeface="Roboto"/>
              <a:buChar char="●"/>
            </a:pPr>
            <a:r>
              <a:rPr lang="en-US" sz="1600" dirty="0">
                <a:solidFill>
                  <a:schemeClr val="lt1"/>
                </a:solidFill>
                <a:latin typeface="Roboto"/>
                <a:ea typeface="Roboto"/>
                <a:cs typeface="Roboto"/>
                <a:sym typeface="Roboto"/>
              </a:rPr>
              <a:t>Age correlates with certain improvements or declines in specific statistical performance categories. For instance, older players might show a pattern of underperforming in some projected performance categories for the season.</a:t>
            </a:r>
          </a:p>
          <a:p>
            <a:pPr marL="457200" lvl="0" indent="-342900" algn="l" rtl="0">
              <a:spcBef>
                <a:spcPts val="0"/>
              </a:spcBef>
              <a:spcAft>
                <a:spcPts val="0"/>
              </a:spcAft>
              <a:buClr>
                <a:schemeClr val="lt1"/>
              </a:buClr>
              <a:buSzPts val="1800"/>
              <a:buFont typeface="Roboto"/>
              <a:buChar char="●"/>
            </a:pPr>
            <a:endParaRPr lang="en-US" sz="1600" dirty="0">
              <a:solidFill>
                <a:schemeClr val="lt1"/>
              </a:solidFill>
              <a:latin typeface="Roboto"/>
              <a:ea typeface="Roboto"/>
              <a:cs typeface="Roboto"/>
              <a:sym typeface="Roboto"/>
            </a:endParaRPr>
          </a:p>
          <a:p>
            <a:pPr marL="457200" lvl="0" indent="-342900" algn="l" rtl="0">
              <a:spcBef>
                <a:spcPts val="0"/>
              </a:spcBef>
              <a:spcAft>
                <a:spcPts val="0"/>
              </a:spcAft>
              <a:buClr>
                <a:schemeClr val="lt1"/>
              </a:buClr>
              <a:buSzPts val="1800"/>
              <a:buFont typeface="Roboto"/>
              <a:buChar char="●"/>
            </a:pPr>
            <a:r>
              <a:rPr lang="en-US" sz="1600" dirty="0">
                <a:solidFill>
                  <a:schemeClr val="lt1"/>
                </a:solidFill>
                <a:latin typeface="Roboto"/>
                <a:ea typeface="Roboto"/>
                <a:cs typeface="Roboto"/>
                <a:sym typeface="Roboto"/>
              </a:rPr>
              <a:t> However, the negative impact of old age is overestimated in projections as modern medicine and longevity-focused practices have improved dramatically in recent years.</a:t>
            </a:r>
          </a:p>
          <a:p>
            <a:pPr marL="457200" lvl="0" indent="0" algn="l" rtl="0">
              <a:spcBef>
                <a:spcPts val="0"/>
              </a:spcBef>
              <a:spcAft>
                <a:spcPts val="0"/>
              </a:spcAft>
              <a:buNone/>
            </a:pPr>
            <a:endParaRPr sz="1600" dirty="0">
              <a:solidFill>
                <a:schemeClr val="lt1"/>
              </a:solidFill>
              <a:latin typeface="Roboto"/>
              <a:ea typeface="Roboto"/>
              <a:cs typeface="Roboto"/>
              <a:sym typeface="Roboto"/>
            </a:endParaRPr>
          </a:p>
          <a:p>
            <a:pPr marL="0" lvl="0" indent="0" algn="l" rtl="0">
              <a:spcBef>
                <a:spcPts val="0"/>
              </a:spcBef>
              <a:spcAft>
                <a:spcPts val="0"/>
              </a:spcAft>
              <a:buNone/>
            </a:pPr>
            <a:endParaRPr sz="1800" dirty="0">
              <a:solidFill>
                <a:schemeClr val="lt1"/>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fade">
                                      <p:cBhvr>
                                        <p:cTn id="7" dur="3300"/>
                                        <p:tgtEl>
                                          <p:spTgt spid="135"/>
                                        </p:tgtEl>
                                      </p:cBhvr>
                                    </p:animEffect>
                                  </p:childTnLst>
                                </p:cTn>
                              </p:par>
                              <p:par>
                                <p:cTn id="8" presetID="1" presetClass="exit" presetSubtype="0" fill="hold" nodeType="withEffect">
                                  <p:stCondLst>
                                    <p:cond delay="0"/>
                                  </p:stCondLst>
                                  <p:childTnLst>
                                    <p:set>
                                      <p:cBhvr>
                                        <p:cTn id="9" dur="1" fill="hold">
                                          <p:stCondLst>
                                            <p:cond delay="0"/>
                                          </p:stCondLst>
                                        </p:cTn>
                                        <p:tgtEl>
                                          <p:spTgt spid="135"/>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7"/>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Definitions</a:t>
            </a:r>
            <a:endParaRPr/>
          </a:p>
        </p:txBody>
      </p:sp>
      <p:cxnSp>
        <p:nvCxnSpPr>
          <p:cNvPr id="141" name="Google Shape;141;p17"/>
          <p:cNvCxnSpPr/>
          <p:nvPr/>
        </p:nvCxnSpPr>
        <p:spPr>
          <a:xfrm>
            <a:off x="4572000" y="1112225"/>
            <a:ext cx="0" cy="3491400"/>
          </a:xfrm>
          <a:prstGeom prst="straightConnector1">
            <a:avLst/>
          </a:prstGeom>
          <a:noFill/>
          <a:ln w="38100" cap="flat" cmpd="sng">
            <a:solidFill>
              <a:schemeClr val="accent1"/>
            </a:solidFill>
            <a:prstDash val="solid"/>
            <a:round/>
            <a:headEnd type="none" w="med" len="med"/>
            <a:tailEnd type="none" w="med" len="med"/>
          </a:ln>
        </p:spPr>
      </p:cxnSp>
      <p:sp>
        <p:nvSpPr>
          <p:cNvPr id="142" name="Google Shape;142;p17"/>
          <p:cNvSpPr/>
          <p:nvPr/>
        </p:nvSpPr>
        <p:spPr>
          <a:xfrm>
            <a:off x="3681472" y="1902600"/>
            <a:ext cx="1811400" cy="1811400"/>
          </a:xfrm>
          <a:prstGeom prst="ellipse">
            <a:avLst/>
          </a:prstGeom>
          <a:solidFill>
            <a:schemeClr val="dk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 name="Google Shape;143;p17"/>
          <p:cNvGrpSpPr/>
          <p:nvPr/>
        </p:nvGrpSpPr>
        <p:grpSpPr>
          <a:xfrm>
            <a:off x="1166563" y="1270825"/>
            <a:ext cx="2623570" cy="710196"/>
            <a:chOff x="771040" y="1513450"/>
            <a:chExt cx="2623570" cy="710196"/>
          </a:xfrm>
        </p:grpSpPr>
        <p:sp>
          <p:nvSpPr>
            <p:cNvPr id="144" name="Google Shape;144;p17"/>
            <p:cNvSpPr txBox="1"/>
            <p:nvPr/>
          </p:nvSpPr>
          <p:spPr>
            <a:xfrm>
              <a:off x="771040" y="1513450"/>
              <a:ext cx="2600400" cy="461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1200"/>
                </a:spcAft>
                <a:buNone/>
              </a:pPr>
              <a:r>
                <a:rPr lang="en" sz="1800">
                  <a:solidFill>
                    <a:schemeClr val="lt1"/>
                  </a:solidFill>
                  <a:latin typeface="Alfa Slab One"/>
                  <a:ea typeface="Alfa Slab One"/>
                  <a:cs typeface="Alfa Slab One"/>
                  <a:sym typeface="Alfa Slab One"/>
                </a:rPr>
                <a:t>FG</a:t>
              </a:r>
              <a:endParaRPr>
                <a:solidFill>
                  <a:schemeClr val="lt1"/>
                </a:solidFill>
                <a:latin typeface="Roboto"/>
                <a:ea typeface="Roboto"/>
                <a:cs typeface="Roboto"/>
                <a:sym typeface="Roboto"/>
              </a:endParaRPr>
            </a:p>
          </p:txBody>
        </p:sp>
        <p:sp>
          <p:nvSpPr>
            <p:cNvPr id="145" name="Google Shape;145;p17"/>
            <p:cNvSpPr txBox="1"/>
            <p:nvPr/>
          </p:nvSpPr>
          <p:spPr>
            <a:xfrm>
              <a:off x="794210" y="1869646"/>
              <a:ext cx="2600400" cy="354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b="1" dirty="0">
                  <a:solidFill>
                    <a:schemeClr val="lt1"/>
                  </a:solidFill>
                  <a:latin typeface="Roboto"/>
                  <a:ea typeface="Roboto"/>
                  <a:cs typeface="Roboto"/>
                  <a:sym typeface="Roboto"/>
                </a:rPr>
                <a:t>Field Goal Percentage</a:t>
              </a:r>
              <a:endParaRPr b="1" dirty="0">
                <a:solidFill>
                  <a:schemeClr val="lt1"/>
                </a:solidFill>
                <a:latin typeface="Roboto"/>
                <a:ea typeface="Roboto"/>
                <a:cs typeface="Roboto"/>
                <a:sym typeface="Roboto"/>
              </a:endParaRPr>
            </a:p>
          </p:txBody>
        </p:sp>
      </p:grpSp>
      <p:grpSp>
        <p:nvGrpSpPr>
          <p:cNvPr id="146" name="Google Shape;146;p17"/>
          <p:cNvGrpSpPr/>
          <p:nvPr/>
        </p:nvGrpSpPr>
        <p:grpSpPr>
          <a:xfrm>
            <a:off x="1166561" y="3613625"/>
            <a:ext cx="2600412" cy="779299"/>
            <a:chOff x="771038" y="3195101"/>
            <a:chExt cx="2600413" cy="779299"/>
          </a:xfrm>
        </p:grpSpPr>
        <p:sp>
          <p:nvSpPr>
            <p:cNvPr id="147" name="Google Shape;147;p17"/>
            <p:cNvSpPr txBox="1"/>
            <p:nvPr/>
          </p:nvSpPr>
          <p:spPr>
            <a:xfrm>
              <a:off x="771038" y="3195101"/>
              <a:ext cx="2600400" cy="461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1200"/>
                </a:spcAft>
                <a:buNone/>
              </a:pPr>
              <a:r>
                <a:rPr lang="en" sz="1800">
                  <a:solidFill>
                    <a:schemeClr val="lt1"/>
                  </a:solidFill>
                  <a:latin typeface="Alfa Slab One"/>
                  <a:ea typeface="Alfa Slab One"/>
                  <a:cs typeface="Alfa Slab One"/>
                  <a:sym typeface="Alfa Slab One"/>
                </a:rPr>
                <a:t>BLK &amp; STL</a:t>
              </a:r>
              <a:endParaRPr>
                <a:solidFill>
                  <a:schemeClr val="lt1"/>
                </a:solidFill>
                <a:latin typeface="Roboto"/>
                <a:ea typeface="Roboto"/>
                <a:cs typeface="Roboto"/>
                <a:sym typeface="Roboto"/>
              </a:endParaRPr>
            </a:p>
          </p:txBody>
        </p:sp>
        <p:sp>
          <p:nvSpPr>
            <p:cNvPr id="148" name="Google Shape;148;p17"/>
            <p:cNvSpPr txBox="1"/>
            <p:nvPr/>
          </p:nvSpPr>
          <p:spPr>
            <a:xfrm>
              <a:off x="771050" y="3620400"/>
              <a:ext cx="2600400" cy="354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chemeClr val="lt1"/>
                  </a:solidFill>
                  <a:latin typeface="Roboto"/>
                  <a:ea typeface="Roboto"/>
                  <a:cs typeface="Roboto"/>
                  <a:sym typeface="Roboto"/>
                </a:rPr>
                <a:t>Blocks and Steals</a:t>
              </a:r>
              <a:endParaRPr sz="1800">
                <a:solidFill>
                  <a:schemeClr val="lt1"/>
                </a:solidFill>
                <a:latin typeface="Alfa Slab One"/>
                <a:ea typeface="Alfa Slab One"/>
                <a:cs typeface="Alfa Slab One"/>
                <a:sym typeface="Alfa Slab One"/>
              </a:endParaRPr>
            </a:p>
          </p:txBody>
        </p:sp>
      </p:grpSp>
      <p:grpSp>
        <p:nvGrpSpPr>
          <p:cNvPr id="149" name="Google Shape;149;p17"/>
          <p:cNvGrpSpPr/>
          <p:nvPr/>
        </p:nvGrpSpPr>
        <p:grpSpPr>
          <a:xfrm>
            <a:off x="5377027" y="3613625"/>
            <a:ext cx="2600412" cy="779300"/>
            <a:chOff x="5772550" y="3195100"/>
            <a:chExt cx="2600412" cy="779300"/>
          </a:xfrm>
        </p:grpSpPr>
        <p:sp>
          <p:nvSpPr>
            <p:cNvPr id="150" name="Google Shape;150;p17"/>
            <p:cNvSpPr txBox="1"/>
            <p:nvPr/>
          </p:nvSpPr>
          <p:spPr>
            <a:xfrm>
              <a:off x="5772562" y="3195100"/>
              <a:ext cx="2600400" cy="461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1200"/>
                </a:spcAft>
                <a:buNone/>
              </a:pPr>
              <a:r>
                <a:rPr lang="en" sz="1800">
                  <a:solidFill>
                    <a:schemeClr val="lt1"/>
                  </a:solidFill>
                  <a:latin typeface="Alfa Slab One"/>
                  <a:ea typeface="Alfa Slab One"/>
                  <a:cs typeface="Alfa Slab One"/>
                  <a:sym typeface="Alfa Slab One"/>
                </a:rPr>
                <a:t>TO</a:t>
              </a:r>
              <a:endParaRPr>
                <a:solidFill>
                  <a:schemeClr val="lt1"/>
                </a:solidFill>
                <a:latin typeface="Roboto"/>
                <a:ea typeface="Roboto"/>
                <a:cs typeface="Roboto"/>
                <a:sym typeface="Roboto"/>
              </a:endParaRPr>
            </a:p>
          </p:txBody>
        </p:sp>
        <p:sp>
          <p:nvSpPr>
            <p:cNvPr id="151" name="Google Shape;151;p17"/>
            <p:cNvSpPr txBox="1"/>
            <p:nvPr/>
          </p:nvSpPr>
          <p:spPr>
            <a:xfrm>
              <a:off x="5772550" y="3620400"/>
              <a:ext cx="2600400" cy="354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chemeClr val="lt1"/>
                  </a:solidFill>
                  <a:latin typeface="Roboto"/>
                  <a:ea typeface="Roboto"/>
                  <a:cs typeface="Roboto"/>
                  <a:sym typeface="Roboto"/>
                </a:rPr>
                <a:t>Turnovers</a:t>
              </a:r>
              <a:endParaRPr sz="1800">
                <a:solidFill>
                  <a:schemeClr val="lt1"/>
                </a:solidFill>
                <a:latin typeface="Alfa Slab One"/>
                <a:ea typeface="Alfa Slab One"/>
                <a:cs typeface="Alfa Slab One"/>
                <a:sym typeface="Alfa Slab One"/>
              </a:endParaRPr>
            </a:p>
          </p:txBody>
        </p:sp>
      </p:grpSp>
      <p:grpSp>
        <p:nvGrpSpPr>
          <p:cNvPr id="152" name="Google Shape;152;p17"/>
          <p:cNvGrpSpPr/>
          <p:nvPr/>
        </p:nvGrpSpPr>
        <p:grpSpPr>
          <a:xfrm>
            <a:off x="5526844" y="1250400"/>
            <a:ext cx="2600407" cy="779300"/>
            <a:chOff x="5508993" y="1270825"/>
            <a:chExt cx="2600407" cy="779300"/>
          </a:xfrm>
        </p:grpSpPr>
        <p:sp>
          <p:nvSpPr>
            <p:cNvPr id="153" name="Google Shape;153;p17"/>
            <p:cNvSpPr txBox="1"/>
            <p:nvPr/>
          </p:nvSpPr>
          <p:spPr>
            <a:xfrm>
              <a:off x="5508993" y="1270825"/>
              <a:ext cx="2600400" cy="461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1200"/>
                </a:spcAft>
                <a:buNone/>
              </a:pPr>
              <a:r>
                <a:rPr lang="en" sz="1800">
                  <a:solidFill>
                    <a:schemeClr val="lt1"/>
                  </a:solidFill>
                  <a:latin typeface="Alfa Slab One"/>
                  <a:ea typeface="Alfa Slab One"/>
                  <a:cs typeface="Alfa Slab One"/>
                  <a:sym typeface="Alfa Slab One"/>
                </a:rPr>
                <a:t>3PT</a:t>
              </a:r>
              <a:endParaRPr>
                <a:solidFill>
                  <a:schemeClr val="lt1"/>
                </a:solidFill>
                <a:latin typeface="Roboto"/>
                <a:ea typeface="Roboto"/>
                <a:cs typeface="Roboto"/>
                <a:sym typeface="Roboto"/>
              </a:endParaRPr>
            </a:p>
          </p:txBody>
        </p:sp>
        <p:sp>
          <p:nvSpPr>
            <p:cNvPr id="154" name="Google Shape;154;p17"/>
            <p:cNvSpPr txBox="1"/>
            <p:nvPr/>
          </p:nvSpPr>
          <p:spPr>
            <a:xfrm>
              <a:off x="5509000" y="1696125"/>
              <a:ext cx="2600400" cy="354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chemeClr val="lt1"/>
                  </a:solidFill>
                  <a:latin typeface="Roboto"/>
                  <a:ea typeface="Roboto"/>
                  <a:cs typeface="Roboto"/>
                  <a:sym typeface="Roboto"/>
                </a:rPr>
                <a:t>3-Point Goals</a:t>
              </a:r>
              <a:endParaRPr sz="1800">
                <a:solidFill>
                  <a:schemeClr val="lt1"/>
                </a:solidFill>
                <a:latin typeface="Alfa Slab One"/>
                <a:ea typeface="Alfa Slab One"/>
                <a:cs typeface="Alfa Slab One"/>
                <a:sym typeface="Alfa Slab One"/>
              </a:endParaRPr>
            </a:p>
          </p:txBody>
        </p:sp>
      </p:grpSp>
      <p:cxnSp>
        <p:nvCxnSpPr>
          <p:cNvPr id="155" name="Google Shape;155;p17"/>
          <p:cNvCxnSpPr/>
          <p:nvPr/>
        </p:nvCxnSpPr>
        <p:spPr>
          <a:xfrm>
            <a:off x="5227600" y="2167875"/>
            <a:ext cx="3198900" cy="0"/>
          </a:xfrm>
          <a:prstGeom prst="straightConnector1">
            <a:avLst/>
          </a:prstGeom>
          <a:noFill/>
          <a:ln w="38100" cap="flat" cmpd="sng">
            <a:solidFill>
              <a:schemeClr val="accent1"/>
            </a:solidFill>
            <a:prstDash val="solid"/>
            <a:round/>
            <a:headEnd type="none" w="med" len="med"/>
            <a:tailEnd type="none" w="med" len="med"/>
          </a:ln>
        </p:spPr>
      </p:cxnSp>
      <p:grpSp>
        <p:nvGrpSpPr>
          <p:cNvPr id="156" name="Google Shape;156;p17"/>
          <p:cNvGrpSpPr/>
          <p:nvPr/>
        </p:nvGrpSpPr>
        <p:grpSpPr>
          <a:xfrm>
            <a:off x="5183357" y="2549262"/>
            <a:ext cx="518085" cy="518076"/>
            <a:chOff x="206610" y="1727680"/>
            <a:chExt cx="910679" cy="910662"/>
          </a:xfrm>
        </p:grpSpPr>
        <p:sp>
          <p:nvSpPr>
            <p:cNvPr id="157" name="Google Shape;157;p17"/>
            <p:cNvSpPr/>
            <p:nvPr/>
          </p:nvSpPr>
          <p:spPr>
            <a:xfrm>
              <a:off x="206610" y="1727680"/>
              <a:ext cx="910679" cy="910662"/>
            </a:xfrm>
            <a:custGeom>
              <a:avLst/>
              <a:gdLst/>
              <a:ahLst/>
              <a:cxnLst/>
              <a:rect l="l" t="t" r="r" b="b"/>
              <a:pathLst>
                <a:path w="54548" h="54547" extrusionOk="0">
                  <a:moveTo>
                    <a:pt x="27274" y="0"/>
                  </a:moveTo>
                  <a:cubicBezTo>
                    <a:pt x="23027" y="0"/>
                    <a:pt x="19014" y="972"/>
                    <a:pt x="15425" y="2696"/>
                  </a:cubicBezTo>
                  <a:cubicBezTo>
                    <a:pt x="14829" y="2994"/>
                    <a:pt x="14249" y="3292"/>
                    <a:pt x="13685" y="3621"/>
                  </a:cubicBezTo>
                  <a:cubicBezTo>
                    <a:pt x="9327" y="6129"/>
                    <a:pt x="5722" y="9812"/>
                    <a:pt x="3324" y="14232"/>
                  </a:cubicBezTo>
                  <a:cubicBezTo>
                    <a:pt x="2995" y="14812"/>
                    <a:pt x="2713" y="15408"/>
                    <a:pt x="2431" y="16019"/>
                  </a:cubicBezTo>
                  <a:cubicBezTo>
                    <a:pt x="879" y="19452"/>
                    <a:pt x="1" y="23261"/>
                    <a:pt x="1" y="27273"/>
                  </a:cubicBezTo>
                  <a:cubicBezTo>
                    <a:pt x="1" y="28214"/>
                    <a:pt x="48" y="29139"/>
                    <a:pt x="142" y="30063"/>
                  </a:cubicBezTo>
                  <a:cubicBezTo>
                    <a:pt x="299" y="31584"/>
                    <a:pt x="581" y="33057"/>
                    <a:pt x="973" y="34499"/>
                  </a:cubicBezTo>
                  <a:cubicBezTo>
                    <a:pt x="3355" y="43167"/>
                    <a:pt x="9907" y="50111"/>
                    <a:pt x="18340" y="53042"/>
                  </a:cubicBezTo>
                  <a:cubicBezTo>
                    <a:pt x="19641" y="53496"/>
                    <a:pt x="20989" y="53841"/>
                    <a:pt x="22368" y="54092"/>
                  </a:cubicBezTo>
                  <a:cubicBezTo>
                    <a:pt x="23967" y="54390"/>
                    <a:pt x="25597" y="54547"/>
                    <a:pt x="27274" y="54547"/>
                  </a:cubicBezTo>
                  <a:cubicBezTo>
                    <a:pt x="29892" y="54547"/>
                    <a:pt x="32431" y="54170"/>
                    <a:pt x="34814" y="53481"/>
                  </a:cubicBezTo>
                  <a:cubicBezTo>
                    <a:pt x="35503" y="53293"/>
                    <a:pt x="36193" y="53058"/>
                    <a:pt x="36851" y="52807"/>
                  </a:cubicBezTo>
                  <a:cubicBezTo>
                    <a:pt x="41319" y="51145"/>
                    <a:pt x="45206" y="48340"/>
                    <a:pt x="48215" y="44750"/>
                  </a:cubicBezTo>
                  <a:cubicBezTo>
                    <a:pt x="48638" y="44233"/>
                    <a:pt x="49046" y="43716"/>
                    <a:pt x="49438" y="43167"/>
                  </a:cubicBezTo>
                  <a:cubicBezTo>
                    <a:pt x="52651" y="38700"/>
                    <a:pt x="54548" y="33198"/>
                    <a:pt x="54548" y="27273"/>
                  </a:cubicBezTo>
                  <a:cubicBezTo>
                    <a:pt x="54548" y="20486"/>
                    <a:pt x="52087" y="14295"/>
                    <a:pt x="47996" y="9530"/>
                  </a:cubicBezTo>
                  <a:cubicBezTo>
                    <a:pt x="47306" y="8731"/>
                    <a:pt x="46585" y="7978"/>
                    <a:pt x="45817" y="7273"/>
                  </a:cubicBezTo>
                  <a:cubicBezTo>
                    <a:pt x="42729" y="4404"/>
                    <a:pt x="38983" y="2241"/>
                    <a:pt x="34814" y="1050"/>
                  </a:cubicBezTo>
                  <a:cubicBezTo>
                    <a:pt x="33481" y="658"/>
                    <a:pt x="32102" y="376"/>
                    <a:pt x="30691" y="204"/>
                  </a:cubicBezTo>
                  <a:cubicBezTo>
                    <a:pt x="29563" y="63"/>
                    <a:pt x="28434" y="0"/>
                    <a:pt x="272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17"/>
            <p:cNvGrpSpPr/>
            <p:nvPr/>
          </p:nvGrpSpPr>
          <p:grpSpPr>
            <a:xfrm>
              <a:off x="208980" y="1731069"/>
              <a:ext cx="822996" cy="899694"/>
              <a:chOff x="208980" y="1731069"/>
              <a:chExt cx="822996" cy="899694"/>
            </a:xfrm>
          </p:grpSpPr>
          <p:sp>
            <p:nvSpPr>
              <p:cNvPr id="159" name="Google Shape;159;p17"/>
              <p:cNvSpPr/>
              <p:nvPr/>
            </p:nvSpPr>
            <p:spPr>
              <a:xfrm>
                <a:off x="335360" y="1731069"/>
                <a:ext cx="452468" cy="899694"/>
              </a:xfrm>
              <a:custGeom>
                <a:avLst/>
                <a:gdLst/>
                <a:ahLst/>
                <a:cxnLst/>
                <a:rect l="l" t="t" r="r" b="b"/>
                <a:pathLst>
                  <a:path w="27102" h="53890" extrusionOk="0">
                    <a:moveTo>
                      <a:pt x="22979" y="1"/>
                    </a:moveTo>
                    <a:cubicBezTo>
                      <a:pt x="21772" y="314"/>
                      <a:pt x="20612" y="690"/>
                      <a:pt x="19468" y="1145"/>
                    </a:cubicBezTo>
                    <a:cubicBezTo>
                      <a:pt x="16224" y="2415"/>
                      <a:pt x="13261" y="4217"/>
                      <a:pt x="10659" y="6459"/>
                    </a:cubicBezTo>
                    <a:cubicBezTo>
                      <a:pt x="10189" y="6866"/>
                      <a:pt x="9735" y="7289"/>
                      <a:pt x="9280" y="7713"/>
                    </a:cubicBezTo>
                    <a:cubicBezTo>
                      <a:pt x="7509" y="9452"/>
                      <a:pt x="5926" y="11396"/>
                      <a:pt x="4609" y="13512"/>
                    </a:cubicBezTo>
                    <a:cubicBezTo>
                      <a:pt x="4296" y="14029"/>
                      <a:pt x="3998" y="14531"/>
                      <a:pt x="3700" y="15064"/>
                    </a:cubicBezTo>
                    <a:cubicBezTo>
                      <a:pt x="2650" y="16992"/>
                      <a:pt x="1819" y="19029"/>
                      <a:pt x="1192" y="21177"/>
                    </a:cubicBezTo>
                    <a:cubicBezTo>
                      <a:pt x="1035" y="21710"/>
                      <a:pt x="894" y="22258"/>
                      <a:pt x="769" y="22807"/>
                    </a:cubicBezTo>
                    <a:cubicBezTo>
                      <a:pt x="267" y="25001"/>
                      <a:pt x="1" y="27305"/>
                      <a:pt x="1" y="29657"/>
                    </a:cubicBezTo>
                    <a:cubicBezTo>
                      <a:pt x="1" y="31726"/>
                      <a:pt x="205" y="33732"/>
                      <a:pt x="596" y="35676"/>
                    </a:cubicBezTo>
                    <a:cubicBezTo>
                      <a:pt x="973" y="37619"/>
                      <a:pt x="1553" y="39484"/>
                      <a:pt x="2289" y="41271"/>
                    </a:cubicBezTo>
                    <a:cubicBezTo>
                      <a:pt x="4123" y="45754"/>
                      <a:pt x="7007" y="49720"/>
                      <a:pt x="10628" y="52839"/>
                    </a:cubicBezTo>
                    <a:cubicBezTo>
                      <a:pt x="11929" y="53293"/>
                      <a:pt x="13277" y="53638"/>
                      <a:pt x="14656" y="53889"/>
                    </a:cubicBezTo>
                    <a:cubicBezTo>
                      <a:pt x="9656" y="50582"/>
                      <a:pt x="5722" y="45770"/>
                      <a:pt x="3527" y="40096"/>
                    </a:cubicBezTo>
                    <a:cubicBezTo>
                      <a:pt x="3308" y="39531"/>
                      <a:pt x="3120" y="38967"/>
                      <a:pt x="2932" y="38403"/>
                    </a:cubicBezTo>
                    <a:cubicBezTo>
                      <a:pt x="2070" y="35644"/>
                      <a:pt x="1600" y="32713"/>
                      <a:pt x="1600" y="29657"/>
                    </a:cubicBezTo>
                    <a:cubicBezTo>
                      <a:pt x="1600" y="27290"/>
                      <a:pt x="1882" y="24986"/>
                      <a:pt x="2415" y="22776"/>
                    </a:cubicBezTo>
                    <a:cubicBezTo>
                      <a:pt x="2540" y="22258"/>
                      <a:pt x="2697" y="21725"/>
                      <a:pt x="2853" y="21208"/>
                    </a:cubicBezTo>
                    <a:cubicBezTo>
                      <a:pt x="3496" y="19092"/>
                      <a:pt x="4390" y="17054"/>
                      <a:pt x="5487" y="15158"/>
                    </a:cubicBezTo>
                    <a:cubicBezTo>
                      <a:pt x="5769" y="14641"/>
                      <a:pt x="6098" y="14139"/>
                      <a:pt x="6427" y="13637"/>
                    </a:cubicBezTo>
                    <a:cubicBezTo>
                      <a:pt x="7760" y="11631"/>
                      <a:pt x="9343" y="9797"/>
                      <a:pt x="11130" y="8167"/>
                    </a:cubicBezTo>
                    <a:cubicBezTo>
                      <a:pt x="11647" y="7697"/>
                      <a:pt x="12195" y="7227"/>
                      <a:pt x="12760" y="6788"/>
                    </a:cubicBezTo>
                    <a:cubicBezTo>
                      <a:pt x="15769" y="4437"/>
                      <a:pt x="19249" y="2665"/>
                      <a:pt x="23042" y="1647"/>
                    </a:cubicBezTo>
                    <a:cubicBezTo>
                      <a:pt x="24359" y="1286"/>
                      <a:pt x="25707" y="1020"/>
                      <a:pt x="27102" y="847"/>
                    </a:cubicBezTo>
                    <a:cubicBezTo>
                      <a:pt x="25769" y="455"/>
                      <a:pt x="24390" y="173"/>
                      <a:pt x="229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7"/>
              <p:cNvSpPr/>
              <p:nvPr/>
            </p:nvSpPr>
            <p:spPr>
              <a:xfrm>
                <a:off x="247178" y="1955598"/>
                <a:ext cx="784799" cy="519198"/>
              </a:xfrm>
              <a:custGeom>
                <a:avLst/>
                <a:gdLst/>
                <a:ahLst/>
                <a:cxnLst/>
                <a:rect l="l" t="t" r="r" b="b"/>
                <a:pathLst>
                  <a:path w="47008" h="31099" extrusionOk="0">
                    <a:moveTo>
                      <a:pt x="7728" y="0"/>
                    </a:moveTo>
                    <a:cubicBezTo>
                      <a:pt x="6396" y="0"/>
                      <a:pt x="5079" y="63"/>
                      <a:pt x="3778" y="188"/>
                    </a:cubicBezTo>
                    <a:cubicBezTo>
                      <a:pt x="2806" y="282"/>
                      <a:pt x="1834" y="408"/>
                      <a:pt x="894" y="580"/>
                    </a:cubicBezTo>
                    <a:cubicBezTo>
                      <a:pt x="565" y="1160"/>
                      <a:pt x="283" y="1756"/>
                      <a:pt x="1" y="2367"/>
                    </a:cubicBezTo>
                    <a:cubicBezTo>
                      <a:pt x="1004" y="2163"/>
                      <a:pt x="2038" y="1991"/>
                      <a:pt x="3073" y="1881"/>
                    </a:cubicBezTo>
                    <a:cubicBezTo>
                      <a:pt x="4593" y="1693"/>
                      <a:pt x="6145" y="1599"/>
                      <a:pt x="7728" y="1599"/>
                    </a:cubicBezTo>
                    <a:cubicBezTo>
                      <a:pt x="8151" y="1599"/>
                      <a:pt x="8574" y="1599"/>
                      <a:pt x="8982" y="1615"/>
                    </a:cubicBezTo>
                    <a:cubicBezTo>
                      <a:pt x="9578" y="1630"/>
                      <a:pt x="10173" y="1677"/>
                      <a:pt x="10769" y="1709"/>
                    </a:cubicBezTo>
                    <a:cubicBezTo>
                      <a:pt x="17305" y="2210"/>
                      <a:pt x="23418" y="4342"/>
                      <a:pt x="28685" y="7665"/>
                    </a:cubicBezTo>
                    <a:cubicBezTo>
                      <a:pt x="34061" y="11082"/>
                      <a:pt x="38575" y="15769"/>
                      <a:pt x="41773" y="21286"/>
                    </a:cubicBezTo>
                    <a:cubicBezTo>
                      <a:pt x="43528" y="24327"/>
                      <a:pt x="44876" y="27619"/>
                      <a:pt x="45785" y="31098"/>
                    </a:cubicBezTo>
                    <a:cubicBezTo>
                      <a:pt x="46208" y="30581"/>
                      <a:pt x="46616" y="30064"/>
                      <a:pt x="47008" y="29515"/>
                    </a:cubicBezTo>
                    <a:cubicBezTo>
                      <a:pt x="45989" y="26051"/>
                      <a:pt x="44531" y="22759"/>
                      <a:pt x="42697" y="19734"/>
                    </a:cubicBezTo>
                    <a:cubicBezTo>
                      <a:pt x="39468" y="14421"/>
                      <a:pt x="35080" y="9907"/>
                      <a:pt x="29860" y="6537"/>
                    </a:cubicBezTo>
                    <a:cubicBezTo>
                      <a:pt x="24531" y="3088"/>
                      <a:pt x="18339" y="831"/>
                      <a:pt x="11709" y="188"/>
                    </a:cubicBezTo>
                    <a:cubicBezTo>
                      <a:pt x="11098" y="141"/>
                      <a:pt x="10502" y="94"/>
                      <a:pt x="9891" y="63"/>
                    </a:cubicBezTo>
                    <a:cubicBezTo>
                      <a:pt x="9186" y="16"/>
                      <a:pt x="8449" y="0"/>
                      <a:pt x="77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7"/>
              <p:cNvSpPr/>
              <p:nvPr/>
            </p:nvSpPr>
            <p:spPr>
              <a:xfrm>
                <a:off x="208980" y="2084348"/>
                <a:ext cx="612873" cy="536193"/>
              </a:xfrm>
              <a:custGeom>
                <a:avLst/>
                <a:gdLst/>
                <a:ahLst/>
                <a:cxnLst/>
                <a:rect l="l" t="t" r="r" b="b"/>
                <a:pathLst>
                  <a:path w="36710" h="32117" extrusionOk="0">
                    <a:moveTo>
                      <a:pt x="9123" y="0"/>
                    </a:moveTo>
                    <a:cubicBezTo>
                      <a:pt x="8997" y="0"/>
                      <a:pt x="8887" y="0"/>
                      <a:pt x="8762" y="16"/>
                    </a:cubicBezTo>
                    <a:cubicBezTo>
                      <a:pt x="6975" y="78"/>
                      <a:pt x="5361" y="690"/>
                      <a:pt x="4013" y="1787"/>
                    </a:cubicBezTo>
                    <a:cubicBezTo>
                      <a:pt x="3339" y="2336"/>
                      <a:pt x="2727" y="2994"/>
                      <a:pt x="2194" y="3762"/>
                    </a:cubicBezTo>
                    <a:cubicBezTo>
                      <a:pt x="1254" y="5110"/>
                      <a:pt x="533" y="6771"/>
                      <a:pt x="0" y="8699"/>
                    </a:cubicBezTo>
                    <a:cubicBezTo>
                      <a:pt x="157" y="10220"/>
                      <a:pt x="439" y="11693"/>
                      <a:pt x="831" y="13135"/>
                    </a:cubicBezTo>
                    <a:cubicBezTo>
                      <a:pt x="1191" y="9608"/>
                      <a:pt x="2085" y="6709"/>
                      <a:pt x="3511" y="4671"/>
                    </a:cubicBezTo>
                    <a:cubicBezTo>
                      <a:pt x="3699" y="4405"/>
                      <a:pt x="3903" y="4138"/>
                      <a:pt x="4122" y="3903"/>
                    </a:cubicBezTo>
                    <a:cubicBezTo>
                      <a:pt x="5267" y="2571"/>
                      <a:pt x="6693" y="1818"/>
                      <a:pt x="8339" y="1646"/>
                    </a:cubicBezTo>
                    <a:cubicBezTo>
                      <a:pt x="8605" y="1615"/>
                      <a:pt x="8856" y="1599"/>
                      <a:pt x="9123" y="1599"/>
                    </a:cubicBezTo>
                    <a:cubicBezTo>
                      <a:pt x="9420" y="1599"/>
                      <a:pt x="9718" y="1599"/>
                      <a:pt x="9985" y="1615"/>
                    </a:cubicBezTo>
                    <a:cubicBezTo>
                      <a:pt x="14891" y="1881"/>
                      <a:pt x="16787" y="4436"/>
                      <a:pt x="19107" y="11270"/>
                    </a:cubicBezTo>
                    <a:cubicBezTo>
                      <a:pt x="19248" y="11677"/>
                      <a:pt x="19389" y="12085"/>
                      <a:pt x="19530" y="12524"/>
                    </a:cubicBezTo>
                    <a:cubicBezTo>
                      <a:pt x="20502" y="15486"/>
                      <a:pt x="21787" y="19436"/>
                      <a:pt x="24813" y="23480"/>
                    </a:cubicBezTo>
                    <a:cubicBezTo>
                      <a:pt x="27007" y="26411"/>
                      <a:pt x="30110" y="29405"/>
                      <a:pt x="34672" y="32117"/>
                    </a:cubicBezTo>
                    <a:cubicBezTo>
                      <a:pt x="35361" y="31929"/>
                      <a:pt x="36051" y="31694"/>
                      <a:pt x="36709" y="31443"/>
                    </a:cubicBezTo>
                    <a:cubicBezTo>
                      <a:pt x="32226" y="28951"/>
                      <a:pt x="29107" y="26208"/>
                      <a:pt x="26866" y="23480"/>
                    </a:cubicBezTo>
                    <a:cubicBezTo>
                      <a:pt x="23402" y="19264"/>
                      <a:pt x="22054" y="15110"/>
                      <a:pt x="21051" y="12022"/>
                    </a:cubicBezTo>
                    <a:cubicBezTo>
                      <a:pt x="20816" y="11333"/>
                      <a:pt x="20596" y="10690"/>
                      <a:pt x="20377" y="10063"/>
                    </a:cubicBezTo>
                    <a:cubicBezTo>
                      <a:pt x="18057" y="3495"/>
                      <a:pt x="15800" y="455"/>
                      <a:pt x="10423" y="47"/>
                    </a:cubicBezTo>
                    <a:cubicBezTo>
                      <a:pt x="10000" y="16"/>
                      <a:pt x="9577" y="0"/>
                      <a:pt x="9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7"/>
              <p:cNvSpPr/>
              <p:nvPr/>
            </p:nvSpPr>
            <p:spPr>
              <a:xfrm>
                <a:off x="434544" y="1772672"/>
                <a:ext cx="573356" cy="114110"/>
              </a:xfrm>
              <a:custGeom>
                <a:avLst/>
                <a:gdLst/>
                <a:ahLst/>
                <a:cxnLst/>
                <a:rect l="l" t="t" r="r" b="b"/>
                <a:pathLst>
                  <a:path w="34343" h="6835" extrusionOk="0">
                    <a:moveTo>
                      <a:pt x="1772" y="1"/>
                    </a:moveTo>
                    <a:cubicBezTo>
                      <a:pt x="1176" y="299"/>
                      <a:pt x="596" y="597"/>
                      <a:pt x="32" y="926"/>
                    </a:cubicBezTo>
                    <a:cubicBezTo>
                      <a:pt x="0" y="1427"/>
                      <a:pt x="47" y="1882"/>
                      <a:pt x="173" y="2289"/>
                    </a:cubicBezTo>
                    <a:cubicBezTo>
                      <a:pt x="251" y="2587"/>
                      <a:pt x="361" y="2869"/>
                      <a:pt x="502" y="3136"/>
                    </a:cubicBezTo>
                    <a:cubicBezTo>
                      <a:pt x="1019" y="4061"/>
                      <a:pt x="1928" y="4750"/>
                      <a:pt x="3339" y="5221"/>
                    </a:cubicBezTo>
                    <a:cubicBezTo>
                      <a:pt x="3872" y="5409"/>
                      <a:pt x="4483" y="5550"/>
                      <a:pt x="5189" y="5675"/>
                    </a:cubicBezTo>
                    <a:cubicBezTo>
                      <a:pt x="6709" y="5942"/>
                      <a:pt x="8653" y="6067"/>
                      <a:pt x="11066" y="6067"/>
                    </a:cubicBezTo>
                    <a:cubicBezTo>
                      <a:pt x="14671" y="6067"/>
                      <a:pt x="19311" y="5785"/>
                      <a:pt x="23778" y="5487"/>
                    </a:cubicBezTo>
                    <a:cubicBezTo>
                      <a:pt x="24405" y="5440"/>
                      <a:pt x="25017" y="5424"/>
                      <a:pt x="25644" y="5424"/>
                    </a:cubicBezTo>
                    <a:cubicBezTo>
                      <a:pt x="26521" y="5424"/>
                      <a:pt x="27368" y="5471"/>
                      <a:pt x="28214" y="5550"/>
                    </a:cubicBezTo>
                    <a:cubicBezTo>
                      <a:pt x="29076" y="5628"/>
                      <a:pt x="29938" y="5753"/>
                      <a:pt x="30769" y="5910"/>
                    </a:cubicBezTo>
                    <a:cubicBezTo>
                      <a:pt x="32007" y="6145"/>
                      <a:pt x="33183" y="6459"/>
                      <a:pt x="34343" y="6835"/>
                    </a:cubicBezTo>
                    <a:cubicBezTo>
                      <a:pt x="33653" y="6036"/>
                      <a:pt x="32932" y="5283"/>
                      <a:pt x="32164" y="4578"/>
                    </a:cubicBezTo>
                    <a:cubicBezTo>
                      <a:pt x="30361" y="4155"/>
                      <a:pt x="28449" y="3888"/>
                      <a:pt x="26427" y="3841"/>
                    </a:cubicBezTo>
                    <a:cubicBezTo>
                      <a:pt x="26161" y="3826"/>
                      <a:pt x="25910" y="3826"/>
                      <a:pt x="25644" y="3826"/>
                    </a:cubicBezTo>
                    <a:cubicBezTo>
                      <a:pt x="24985" y="3826"/>
                      <a:pt x="24327" y="3841"/>
                      <a:pt x="23669" y="3888"/>
                    </a:cubicBezTo>
                    <a:cubicBezTo>
                      <a:pt x="19217" y="4202"/>
                      <a:pt x="14624" y="4468"/>
                      <a:pt x="11066" y="4468"/>
                    </a:cubicBezTo>
                    <a:cubicBezTo>
                      <a:pt x="9421" y="4468"/>
                      <a:pt x="8010" y="4421"/>
                      <a:pt x="6819" y="4296"/>
                    </a:cubicBezTo>
                    <a:cubicBezTo>
                      <a:pt x="6019" y="4217"/>
                      <a:pt x="5330" y="4108"/>
                      <a:pt x="4718" y="3967"/>
                    </a:cubicBezTo>
                    <a:cubicBezTo>
                      <a:pt x="3214" y="3622"/>
                      <a:pt x="2304" y="3089"/>
                      <a:pt x="1897" y="2352"/>
                    </a:cubicBezTo>
                    <a:cubicBezTo>
                      <a:pt x="1740" y="2086"/>
                      <a:pt x="1646" y="1772"/>
                      <a:pt x="1630" y="1396"/>
                    </a:cubicBezTo>
                    <a:cubicBezTo>
                      <a:pt x="1599" y="988"/>
                      <a:pt x="1646" y="534"/>
                      <a:pt x="17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3" name="Google Shape;163;p17"/>
          <p:cNvGrpSpPr/>
          <p:nvPr/>
        </p:nvGrpSpPr>
        <p:grpSpPr>
          <a:xfrm>
            <a:off x="3442557" y="2549262"/>
            <a:ext cx="518085" cy="518076"/>
            <a:chOff x="206610" y="1727680"/>
            <a:chExt cx="910679" cy="910662"/>
          </a:xfrm>
        </p:grpSpPr>
        <p:sp>
          <p:nvSpPr>
            <p:cNvPr id="164" name="Google Shape;164;p17"/>
            <p:cNvSpPr/>
            <p:nvPr/>
          </p:nvSpPr>
          <p:spPr>
            <a:xfrm>
              <a:off x="206610" y="1727680"/>
              <a:ext cx="910679" cy="910662"/>
            </a:xfrm>
            <a:custGeom>
              <a:avLst/>
              <a:gdLst/>
              <a:ahLst/>
              <a:cxnLst/>
              <a:rect l="l" t="t" r="r" b="b"/>
              <a:pathLst>
                <a:path w="54548" h="54547" extrusionOk="0">
                  <a:moveTo>
                    <a:pt x="27274" y="0"/>
                  </a:moveTo>
                  <a:cubicBezTo>
                    <a:pt x="23027" y="0"/>
                    <a:pt x="19014" y="972"/>
                    <a:pt x="15425" y="2696"/>
                  </a:cubicBezTo>
                  <a:cubicBezTo>
                    <a:pt x="14829" y="2994"/>
                    <a:pt x="14249" y="3292"/>
                    <a:pt x="13685" y="3621"/>
                  </a:cubicBezTo>
                  <a:cubicBezTo>
                    <a:pt x="9327" y="6129"/>
                    <a:pt x="5722" y="9812"/>
                    <a:pt x="3324" y="14232"/>
                  </a:cubicBezTo>
                  <a:cubicBezTo>
                    <a:pt x="2995" y="14812"/>
                    <a:pt x="2713" y="15408"/>
                    <a:pt x="2431" y="16019"/>
                  </a:cubicBezTo>
                  <a:cubicBezTo>
                    <a:pt x="879" y="19452"/>
                    <a:pt x="1" y="23261"/>
                    <a:pt x="1" y="27273"/>
                  </a:cubicBezTo>
                  <a:cubicBezTo>
                    <a:pt x="1" y="28214"/>
                    <a:pt x="48" y="29139"/>
                    <a:pt x="142" y="30063"/>
                  </a:cubicBezTo>
                  <a:cubicBezTo>
                    <a:pt x="299" y="31584"/>
                    <a:pt x="581" y="33057"/>
                    <a:pt x="973" y="34499"/>
                  </a:cubicBezTo>
                  <a:cubicBezTo>
                    <a:pt x="3355" y="43167"/>
                    <a:pt x="9907" y="50111"/>
                    <a:pt x="18340" y="53042"/>
                  </a:cubicBezTo>
                  <a:cubicBezTo>
                    <a:pt x="19641" y="53496"/>
                    <a:pt x="20989" y="53841"/>
                    <a:pt x="22368" y="54092"/>
                  </a:cubicBezTo>
                  <a:cubicBezTo>
                    <a:pt x="23967" y="54390"/>
                    <a:pt x="25597" y="54547"/>
                    <a:pt x="27274" y="54547"/>
                  </a:cubicBezTo>
                  <a:cubicBezTo>
                    <a:pt x="29892" y="54547"/>
                    <a:pt x="32431" y="54170"/>
                    <a:pt x="34814" y="53481"/>
                  </a:cubicBezTo>
                  <a:cubicBezTo>
                    <a:pt x="35503" y="53293"/>
                    <a:pt x="36193" y="53058"/>
                    <a:pt x="36851" y="52807"/>
                  </a:cubicBezTo>
                  <a:cubicBezTo>
                    <a:pt x="41319" y="51145"/>
                    <a:pt x="45206" y="48340"/>
                    <a:pt x="48215" y="44750"/>
                  </a:cubicBezTo>
                  <a:cubicBezTo>
                    <a:pt x="48638" y="44233"/>
                    <a:pt x="49046" y="43716"/>
                    <a:pt x="49438" y="43167"/>
                  </a:cubicBezTo>
                  <a:cubicBezTo>
                    <a:pt x="52651" y="38700"/>
                    <a:pt x="54548" y="33198"/>
                    <a:pt x="54548" y="27273"/>
                  </a:cubicBezTo>
                  <a:cubicBezTo>
                    <a:pt x="54548" y="20486"/>
                    <a:pt x="52087" y="14295"/>
                    <a:pt x="47996" y="9530"/>
                  </a:cubicBezTo>
                  <a:cubicBezTo>
                    <a:pt x="47306" y="8731"/>
                    <a:pt x="46585" y="7978"/>
                    <a:pt x="45817" y="7273"/>
                  </a:cubicBezTo>
                  <a:cubicBezTo>
                    <a:pt x="42729" y="4404"/>
                    <a:pt x="38983" y="2241"/>
                    <a:pt x="34814" y="1050"/>
                  </a:cubicBezTo>
                  <a:cubicBezTo>
                    <a:pt x="33481" y="658"/>
                    <a:pt x="32102" y="376"/>
                    <a:pt x="30691" y="204"/>
                  </a:cubicBezTo>
                  <a:cubicBezTo>
                    <a:pt x="29563" y="63"/>
                    <a:pt x="28434" y="0"/>
                    <a:pt x="27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 name="Google Shape;165;p17"/>
            <p:cNvGrpSpPr/>
            <p:nvPr/>
          </p:nvGrpSpPr>
          <p:grpSpPr>
            <a:xfrm>
              <a:off x="208980" y="1731069"/>
              <a:ext cx="822996" cy="899694"/>
              <a:chOff x="208980" y="1731069"/>
              <a:chExt cx="822996" cy="899694"/>
            </a:xfrm>
          </p:grpSpPr>
          <p:sp>
            <p:nvSpPr>
              <p:cNvPr id="166" name="Google Shape;166;p17"/>
              <p:cNvSpPr/>
              <p:nvPr/>
            </p:nvSpPr>
            <p:spPr>
              <a:xfrm>
                <a:off x="335360" y="1731069"/>
                <a:ext cx="452468" cy="899694"/>
              </a:xfrm>
              <a:custGeom>
                <a:avLst/>
                <a:gdLst/>
                <a:ahLst/>
                <a:cxnLst/>
                <a:rect l="l" t="t" r="r" b="b"/>
                <a:pathLst>
                  <a:path w="27102" h="53890" extrusionOk="0">
                    <a:moveTo>
                      <a:pt x="22979" y="1"/>
                    </a:moveTo>
                    <a:cubicBezTo>
                      <a:pt x="21772" y="314"/>
                      <a:pt x="20612" y="690"/>
                      <a:pt x="19468" y="1145"/>
                    </a:cubicBezTo>
                    <a:cubicBezTo>
                      <a:pt x="16224" y="2415"/>
                      <a:pt x="13261" y="4217"/>
                      <a:pt x="10659" y="6459"/>
                    </a:cubicBezTo>
                    <a:cubicBezTo>
                      <a:pt x="10189" y="6866"/>
                      <a:pt x="9735" y="7289"/>
                      <a:pt x="9280" y="7713"/>
                    </a:cubicBezTo>
                    <a:cubicBezTo>
                      <a:pt x="7509" y="9452"/>
                      <a:pt x="5926" y="11396"/>
                      <a:pt x="4609" y="13512"/>
                    </a:cubicBezTo>
                    <a:cubicBezTo>
                      <a:pt x="4296" y="14029"/>
                      <a:pt x="3998" y="14531"/>
                      <a:pt x="3700" y="15064"/>
                    </a:cubicBezTo>
                    <a:cubicBezTo>
                      <a:pt x="2650" y="16992"/>
                      <a:pt x="1819" y="19029"/>
                      <a:pt x="1192" y="21177"/>
                    </a:cubicBezTo>
                    <a:cubicBezTo>
                      <a:pt x="1035" y="21710"/>
                      <a:pt x="894" y="22258"/>
                      <a:pt x="769" y="22807"/>
                    </a:cubicBezTo>
                    <a:cubicBezTo>
                      <a:pt x="267" y="25001"/>
                      <a:pt x="1" y="27305"/>
                      <a:pt x="1" y="29657"/>
                    </a:cubicBezTo>
                    <a:cubicBezTo>
                      <a:pt x="1" y="31726"/>
                      <a:pt x="205" y="33732"/>
                      <a:pt x="596" y="35676"/>
                    </a:cubicBezTo>
                    <a:cubicBezTo>
                      <a:pt x="973" y="37619"/>
                      <a:pt x="1553" y="39484"/>
                      <a:pt x="2289" y="41271"/>
                    </a:cubicBezTo>
                    <a:cubicBezTo>
                      <a:pt x="4123" y="45754"/>
                      <a:pt x="7007" y="49720"/>
                      <a:pt x="10628" y="52839"/>
                    </a:cubicBezTo>
                    <a:cubicBezTo>
                      <a:pt x="11929" y="53293"/>
                      <a:pt x="13277" y="53638"/>
                      <a:pt x="14656" y="53889"/>
                    </a:cubicBezTo>
                    <a:cubicBezTo>
                      <a:pt x="9656" y="50582"/>
                      <a:pt x="5722" y="45770"/>
                      <a:pt x="3527" y="40096"/>
                    </a:cubicBezTo>
                    <a:cubicBezTo>
                      <a:pt x="3308" y="39531"/>
                      <a:pt x="3120" y="38967"/>
                      <a:pt x="2932" y="38403"/>
                    </a:cubicBezTo>
                    <a:cubicBezTo>
                      <a:pt x="2070" y="35644"/>
                      <a:pt x="1600" y="32713"/>
                      <a:pt x="1600" y="29657"/>
                    </a:cubicBezTo>
                    <a:cubicBezTo>
                      <a:pt x="1600" y="27290"/>
                      <a:pt x="1882" y="24986"/>
                      <a:pt x="2415" y="22776"/>
                    </a:cubicBezTo>
                    <a:cubicBezTo>
                      <a:pt x="2540" y="22258"/>
                      <a:pt x="2697" y="21725"/>
                      <a:pt x="2853" y="21208"/>
                    </a:cubicBezTo>
                    <a:cubicBezTo>
                      <a:pt x="3496" y="19092"/>
                      <a:pt x="4390" y="17054"/>
                      <a:pt x="5487" y="15158"/>
                    </a:cubicBezTo>
                    <a:cubicBezTo>
                      <a:pt x="5769" y="14641"/>
                      <a:pt x="6098" y="14139"/>
                      <a:pt x="6427" y="13637"/>
                    </a:cubicBezTo>
                    <a:cubicBezTo>
                      <a:pt x="7760" y="11631"/>
                      <a:pt x="9343" y="9797"/>
                      <a:pt x="11130" y="8167"/>
                    </a:cubicBezTo>
                    <a:cubicBezTo>
                      <a:pt x="11647" y="7697"/>
                      <a:pt x="12195" y="7227"/>
                      <a:pt x="12760" y="6788"/>
                    </a:cubicBezTo>
                    <a:cubicBezTo>
                      <a:pt x="15769" y="4437"/>
                      <a:pt x="19249" y="2665"/>
                      <a:pt x="23042" y="1647"/>
                    </a:cubicBezTo>
                    <a:cubicBezTo>
                      <a:pt x="24359" y="1286"/>
                      <a:pt x="25707" y="1020"/>
                      <a:pt x="27102" y="847"/>
                    </a:cubicBezTo>
                    <a:cubicBezTo>
                      <a:pt x="25769" y="455"/>
                      <a:pt x="24390" y="173"/>
                      <a:pt x="229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7"/>
              <p:cNvSpPr/>
              <p:nvPr/>
            </p:nvSpPr>
            <p:spPr>
              <a:xfrm>
                <a:off x="247178" y="1955598"/>
                <a:ext cx="784799" cy="519198"/>
              </a:xfrm>
              <a:custGeom>
                <a:avLst/>
                <a:gdLst/>
                <a:ahLst/>
                <a:cxnLst/>
                <a:rect l="l" t="t" r="r" b="b"/>
                <a:pathLst>
                  <a:path w="47008" h="31099" extrusionOk="0">
                    <a:moveTo>
                      <a:pt x="7728" y="0"/>
                    </a:moveTo>
                    <a:cubicBezTo>
                      <a:pt x="6396" y="0"/>
                      <a:pt x="5079" y="63"/>
                      <a:pt x="3778" y="188"/>
                    </a:cubicBezTo>
                    <a:cubicBezTo>
                      <a:pt x="2806" y="282"/>
                      <a:pt x="1834" y="408"/>
                      <a:pt x="894" y="580"/>
                    </a:cubicBezTo>
                    <a:cubicBezTo>
                      <a:pt x="565" y="1160"/>
                      <a:pt x="283" y="1756"/>
                      <a:pt x="1" y="2367"/>
                    </a:cubicBezTo>
                    <a:cubicBezTo>
                      <a:pt x="1004" y="2163"/>
                      <a:pt x="2038" y="1991"/>
                      <a:pt x="3073" y="1881"/>
                    </a:cubicBezTo>
                    <a:cubicBezTo>
                      <a:pt x="4593" y="1693"/>
                      <a:pt x="6145" y="1599"/>
                      <a:pt x="7728" y="1599"/>
                    </a:cubicBezTo>
                    <a:cubicBezTo>
                      <a:pt x="8151" y="1599"/>
                      <a:pt x="8574" y="1599"/>
                      <a:pt x="8982" y="1615"/>
                    </a:cubicBezTo>
                    <a:cubicBezTo>
                      <a:pt x="9578" y="1630"/>
                      <a:pt x="10173" y="1677"/>
                      <a:pt x="10769" y="1709"/>
                    </a:cubicBezTo>
                    <a:cubicBezTo>
                      <a:pt x="17305" y="2210"/>
                      <a:pt x="23418" y="4342"/>
                      <a:pt x="28685" y="7665"/>
                    </a:cubicBezTo>
                    <a:cubicBezTo>
                      <a:pt x="34061" y="11082"/>
                      <a:pt x="38575" y="15769"/>
                      <a:pt x="41773" y="21286"/>
                    </a:cubicBezTo>
                    <a:cubicBezTo>
                      <a:pt x="43528" y="24327"/>
                      <a:pt x="44876" y="27619"/>
                      <a:pt x="45785" y="31098"/>
                    </a:cubicBezTo>
                    <a:cubicBezTo>
                      <a:pt x="46208" y="30581"/>
                      <a:pt x="46616" y="30064"/>
                      <a:pt x="47008" y="29515"/>
                    </a:cubicBezTo>
                    <a:cubicBezTo>
                      <a:pt x="45989" y="26051"/>
                      <a:pt x="44531" y="22759"/>
                      <a:pt x="42697" y="19734"/>
                    </a:cubicBezTo>
                    <a:cubicBezTo>
                      <a:pt x="39468" y="14421"/>
                      <a:pt x="35080" y="9907"/>
                      <a:pt x="29860" y="6537"/>
                    </a:cubicBezTo>
                    <a:cubicBezTo>
                      <a:pt x="24531" y="3088"/>
                      <a:pt x="18339" y="831"/>
                      <a:pt x="11709" y="188"/>
                    </a:cubicBezTo>
                    <a:cubicBezTo>
                      <a:pt x="11098" y="141"/>
                      <a:pt x="10502" y="94"/>
                      <a:pt x="9891" y="63"/>
                    </a:cubicBezTo>
                    <a:cubicBezTo>
                      <a:pt x="9186" y="16"/>
                      <a:pt x="8449" y="0"/>
                      <a:pt x="77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7"/>
              <p:cNvSpPr/>
              <p:nvPr/>
            </p:nvSpPr>
            <p:spPr>
              <a:xfrm>
                <a:off x="208980" y="2084348"/>
                <a:ext cx="612873" cy="536193"/>
              </a:xfrm>
              <a:custGeom>
                <a:avLst/>
                <a:gdLst/>
                <a:ahLst/>
                <a:cxnLst/>
                <a:rect l="l" t="t" r="r" b="b"/>
                <a:pathLst>
                  <a:path w="36710" h="32117" extrusionOk="0">
                    <a:moveTo>
                      <a:pt x="9123" y="0"/>
                    </a:moveTo>
                    <a:cubicBezTo>
                      <a:pt x="8997" y="0"/>
                      <a:pt x="8887" y="0"/>
                      <a:pt x="8762" y="16"/>
                    </a:cubicBezTo>
                    <a:cubicBezTo>
                      <a:pt x="6975" y="78"/>
                      <a:pt x="5361" y="690"/>
                      <a:pt x="4013" y="1787"/>
                    </a:cubicBezTo>
                    <a:cubicBezTo>
                      <a:pt x="3339" y="2336"/>
                      <a:pt x="2727" y="2994"/>
                      <a:pt x="2194" y="3762"/>
                    </a:cubicBezTo>
                    <a:cubicBezTo>
                      <a:pt x="1254" y="5110"/>
                      <a:pt x="533" y="6771"/>
                      <a:pt x="0" y="8699"/>
                    </a:cubicBezTo>
                    <a:cubicBezTo>
                      <a:pt x="157" y="10220"/>
                      <a:pt x="439" y="11693"/>
                      <a:pt x="831" y="13135"/>
                    </a:cubicBezTo>
                    <a:cubicBezTo>
                      <a:pt x="1191" y="9608"/>
                      <a:pt x="2085" y="6709"/>
                      <a:pt x="3511" y="4671"/>
                    </a:cubicBezTo>
                    <a:cubicBezTo>
                      <a:pt x="3699" y="4405"/>
                      <a:pt x="3903" y="4138"/>
                      <a:pt x="4122" y="3903"/>
                    </a:cubicBezTo>
                    <a:cubicBezTo>
                      <a:pt x="5267" y="2571"/>
                      <a:pt x="6693" y="1818"/>
                      <a:pt x="8339" y="1646"/>
                    </a:cubicBezTo>
                    <a:cubicBezTo>
                      <a:pt x="8605" y="1615"/>
                      <a:pt x="8856" y="1599"/>
                      <a:pt x="9123" y="1599"/>
                    </a:cubicBezTo>
                    <a:cubicBezTo>
                      <a:pt x="9420" y="1599"/>
                      <a:pt x="9718" y="1599"/>
                      <a:pt x="9985" y="1615"/>
                    </a:cubicBezTo>
                    <a:cubicBezTo>
                      <a:pt x="14891" y="1881"/>
                      <a:pt x="16787" y="4436"/>
                      <a:pt x="19107" y="11270"/>
                    </a:cubicBezTo>
                    <a:cubicBezTo>
                      <a:pt x="19248" y="11677"/>
                      <a:pt x="19389" y="12085"/>
                      <a:pt x="19530" y="12524"/>
                    </a:cubicBezTo>
                    <a:cubicBezTo>
                      <a:pt x="20502" y="15486"/>
                      <a:pt x="21787" y="19436"/>
                      <a:pt x="24813" y="23480"/>
                    </a:cubicBezTo>
                    <a:cubicBezTo>
                      <a:pt x="27007" y="26411"/>
                      <a:pt x="30110" y="29405"/>
                      <a:pt x="34672" y="32117"/>
                    </a:cubicBezTo>
                    <a:cubicBezTo>
                      <a:pt x="35361" y="31929"/>
                      <a:pt x="36051" y="31694"/>
                      <a:pt x="36709" y="31443"/>
                    </a:cubicBezTo>
                    <a:cubicBezTo>
                      <a:pt x="32226" y="28951"/>
                      <a:pt x="29107" y="26208"/>
                      <a:pt x="26866" y="23480"/>
                    </a:cubicBezTo>
                    <a:cubicBezTo>
                      <a:pt x="23402" y="19264"/>
                      <a:pt x="22054" y="15110"/>
                      <a:pt x="21051" y="12022"/>
                    </a:cubicBezTo>
                    <a:cubicBezTo>
                      <a:pt x="20816" y="11333"/>
                      <a:pt x="20596" y="10690"/>
                      <a:pt x="20377" y="10063"/>
                    </a:cubicBezTo>
                    <a:cubicBezTo>
                      <a:pt x="18057" y="3495"/>
                      <a:pt x="15800" y="455"/>
                      <a:pt x="10423" y="47"/>
                    </a:cubicBezTo>
                    <a:cubicBezTo>
                      <a:pt x="10000" y="16"/>
                      <a:pt x="9577" y="0"/>
                      <a:pt x="9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7"/>
              <p:cNvSpPr/>
              <p:nvPr/>
            </p:nvSpPr>
            <p:spPr>
              <a:xfrm>
                <a:off x="434544" y="1772672"/>
                <a:ext cx="573356" cy="114110"/>
              </a:xfrm>
              <a:custGeom>
                <a:avLst/>
                <a:gdLst/>
                <a:ahLst/>
                <a:cxnLst/>
                <a:rect l="l" t="t" r="r" b="b"/>
                <a:pathLst>
                  <a:path w="34343" h="6835" extrusionOk="0">
                    <a:moveTo>
                      <a:pt x="1772" y="1"/>
                    </a:moveTo>
                    <a:cubicBezTo>
                      <a:pt x="1176" y="299"/>
                      <a:pt x="596" y="597"/>
                      <a:pt x="32" y="926"/>
                    </a:cubicBezTo>
                    <a:cubicBezTo>
                      <a:pt x="0" y="1427"/>
                      <a:pt x="47" y="1882"/>
                      <a:pt x="173" y="2289"/>
                    </a:cubicBezTo>
                    <a:cubicBezTo>
                      <a:pt x="251" y="2587"/>
                      <a:pt x="361" y="2869"/>
                      <a:pt x="502" y="3136"/>
                    </a:cubicBezTo>
                    <a:cubicBezTo>
                      <a:pt x="1019" y="4061"/>
                      <a:pt x="1928" y="4750"/>
                      <a:pt x="3339" y="5221"/>
                    </a:cubicBezTo>
                    <a:cubicBezTo>
                      <a:pt x="3872" y="5409"/>
                      <a:pt x="4483" y="5550"/>
                      <a:pt x="5189" y="5675"/>
                    </a:cubicBezTo>
                    <a:cubicBezTo>
                      <a:pt x="6709" y="5942"/>
                      <a:pt x="8653" y="6067"/>
                      <a:pt x="11066" y="6067"/>
                    </a:cubicBezTo>
                    <a:cubicBezTo>
                      <a:pt x="14671" y="6067"/>
                      <a:pt x="19311" y="5785"/>
                      <a:pt x="23778" y="5487"/>
                    </a:cubicBezTo>
                    <a:cubicBezTo>
                      <a:pt x="24405" y="5440"/>
                      <a:pt x="25017" y="5424"/>
                      <a:pt x="25644" y="5424"/>
                    </a:cubicBezTo>
                    <a:cubicBezTo>
                      <a:pt x="26521" y="5424"/>
                      <a:pt x="27368" y="5471"/>
                      <a:pt x="28214" y="5550"/>
                    </a:cubicBezTo>
                    <a:cubicBezTo>
                      <a:pt x="29076" y="5628"/>
                      <a:pt x="29938" y="5753"/>
                      <a:pt x="30769" y="5910"/>
                    </a:cubicBezTo>
                    <a:cubicBezTo>
                      <a:pt x="32007" y="6145"/>
                      <a:pt x="33183" y="6459"/>
                      <a:pt x="34343" y="6835"/>
                    </a:cubicBezTo>
                    <a:cubicBezTo>
                      <a:pt x="33653" y="6036"/>
                      <a:pt x="32932" y="5283"/>
                      <a:pt x="32164" y="4578"/>
                    </a:cubicBezTo>
                    <a:cubicBezTo>
                      <a:pt x="30361" y="4155"/>
                      <a:pt x="28449" y="3888"/>
                      <a:pt x="26427" y="3841"/>
                    </a:cubicBezTo>
                    <a:cubicBezTo>
                      <a:pt x="26161" y="3826"/>
                      <a:pt x="25910" y="3826"/>
                      <a:pt x="25644" y="3826"/>
                    </a:cubicBezTo>
                    <a:cubicBezTo>
                      <a:pt x="24985" y="3826"/>
                      <a:pt x="24327" y="3841"/>
                      <a:pt x="23669" y="3888"/>
                    </a:cubicBezTo>
                    <a:cubicBezTo>
                      <a:pt x="19217" y="4202"/>
                      <a:pt x="14624" y="4468"/>
                      <a:pt x="11066" y="4468"/>
                    </a:cubicBezTo>
                    <a:cubicBezTo>
                      <a:pt x="9421" y="4468"/>
                      <a:pt x="8010" y="4421"/>
                      <a:pt x="6819" y="4296"/>
                    </a:cubicBezTo>
                    <a:cubicBezTo>
                      <a:pt x="6019" y="4217"/>
                      <a:pt x="5330" y="4108"/>
                      <a:pt x="4718" y="3967"/>
                    </a:cubicBezTo>
                    <a:cubicBezTo>
                      <a:pt x="3214" y="3622"/>
                      <a:pt x="2304" y="3089"/>
                      <a:pt x="1897" y="2352"/>
                    </a:cubicBezTo>
                    <a:cubicBezTo>
                      <a:pt x="1740" y="2086"/>
                      <a:pt x="1646" y="1772"/>
                      <a:pt x="1630" y="1396"/>
                    </a:cubicBezTo>
                    <a:cubicBezTo>
                      <a:pt x="1599" y="988"/>
                      <a:pt x="1646" y="534"/>
                      <a:pt x="17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70" name="Google Shape;170;p17"/>
          <p:cNvCxnSpPr/>
          <p:nvPr/>
        </p:nvCxnSpPr>
        <p:spPr>
          <a:xfrm>
            <a:off x="712153" y="2167875"/>
            <a:ext cx="3234600" cy="0"/>
          </a:xfrm>
          <a:prstGeom prst="straightConnector1">
            <a:avLst/>
          </a:prstGeom>
          <a:noFill/>
          <a:ln w="38100" cap="flat" cmpd="sng">
            <a:solidFill>
              <a:schemeClr val="accent1"/>
            </a:solidFill>
            <a:prstDash val="solid"/>
            <a:round/>
            <a:headEnd type="none" w="med" len="med"/>
            <a:tailEnd type="none" w="med" len="med"/>
          </a:ln>
        </p:spPr>
      </p:cxnSp>
      <p:grpSp>
        <p:nvGrpSpPr>
          <p:cNvPr id="171" name="Google Shape;171;p17"/>
          <p:cNvGrpSpPr/>
          <p:nvPr/>
        </p:nvGrpSpPr>
        <p:grpSpPr>
          <a:xfrm>
            <a:off x="4858857" y="1777693"/>
            <a:ext cx="518085" cy="518076"/>
            <a:chOff x="206610" y="1727680"/>
            <a:chExt cx="910679" cy="910662"/>
          </a:xfrm>
        </p:grpSpPr>
        <p:sp>
          <p:nvSpPr>
            <p:cNvPr id="172" name="Google Shape;172;p17"/>
            <p:cNvSpPr/>
            <p:nvPr/>
          </p:nvSpPr>
          <p:spPr>
            <a:xfrm>
              <a:off x="206610" y="1727680"/>
              <a:ext cx="910679" cy="910662"/>
            </a:xfrm>
            <a:custGeom>
              <a:avLst/>
              <a:gdLst/>
              <a:ahLst/>
              <a:cxnLst/>
              <a:rect l="l" t="t" r="r" b="b"/>
              <a:pathLst>
                <a:path w="54548" h="54547" extrusionOk="0">
                  <a:moveTo>
                    <a:pt x="27274" y="0"/>
                  </a:moveTo>
                  <a:cubicBezTo>
                    <a:pt x="23027" y="0"/>
                    <a:pt x="19014" y="972"/>
                    <a:pt x="15425" y="2696"/>
                  </a:cubicBezTo>
                  <a:cubicBezTo>
                    <a:pt x="14829" y="2994"/>
                    <a:pt x="14249" y="3292"/>
                    <a:pt x="13685" y="3621"/>
                  </a:cubicBezTo>
                  <a:cubicBezTo>
                    <a:pt x="9327" y="6129"/>
                    <a:pt x="5722" y="9812"/>
                    <a:pt x="3324" y="14232"/>
                  </a:cubicBezTo>
                  <a:cubicBezTo>
                    <a:pt x="2995" y="14812"/>
                    <a:pt x="2713" y="15408"/>
                    <a:pt x="2431" y="16019"/>
                  </a:cubicBezTo>
                  <a:cubicBezTo>
                    <a:pt x="879" y="19452"/>
                    <a:pt x="1" y="23261"/>
                    <a:pt x="1" y="27273"/>
                  </a:cubicBezTo>
                  <a:cubicBezTo>
                    <a:pt x="1" y="28214"/>
                    <a:pt x="48" y="29139"/>
                    <a:pt x="142" y="30063"/>
                  </a:cubicBezTo>
                  <a:cubicBezTo>
                    <a:pt x="299" y="31584"/>
                    <a:pt x="581" y="33057"/>
                    <a:pt x="973" y="34499"/>
                  </a:cubicBezTo>
                  <a:cubicBezTo>
                    <a:pt x="3355" y="43167"/>
                    <a:pt x="9907" y="50111"/>
                    <a:pt x="18340" y="53042"/>
                  </a:cubicBezTo>
                  <a:cubicBezTo>
                    <a:pt x="19641" y="53496"/>
                    <a:pt x="20989" y="53841"/>
                    <a:pt x="22368" y="54092"/>
                  </a:cubicBezTo>
                  <a:cubicBezTo>
                    <a:pt x="23967" y="54390"/>
                    <a:pt x="25597" y="54547"/>
                    <a:pt x="27274" y="54547"/>
                  </a:cubicBezTo>
                  <a:cubicBezTo>
                    <a:pt x="29892" y="54547"/>
                    <a:pt x="32431" y="54170"/>
                    <a:pt x="34814" y="53481"/>
                  </a:cubicBezTo>
                  <a:cubicBezTo>
                    <a:pt x="35503" y="53293"/>
                    <a:pt x="36193" y="53058"/>
                    <a:pt x="36851" y="52807"/>
                  </a:cubicBezTo>
                  <a:cubicBezTo>
                    <a:pt x="41319" y="51145"/>
                    <a:pt x="45206" y="48340"/>
                    <a:pt x="48215" y="44750"/>
                  </a:cubicBezTo>
                  <a:cubicBezTo>
                    <a:pt x="48638" y="44233"/>
                    <a:pt x="49046" y="43716"/>
                    <a:pt x="49438" y="43167"/>
                  </a:cubicBezTo>
                  <a:cubicBezTo>
                    <a:pt x="52651" y="38700"/>
                    <a:pt x="54548" y="33198"/>
                    <a:pt x="54548" y="27273"/>
                  </a:cubicBezTo>
                  <a:cubicBezTo>
                    <a:pt x="54548" y="20486"/>
                    <a:pt x="52087" y="14295"/>
                    <a:pt x="47996" y="9530"/>
                  </a:cubicBezTo>
                  <a:cubicBezTo>
                    <a:pt x="47306" y="8731"/>
                    <a:pt x="46585" y="7978"/>
                    <a:pt x="45817" y="7273"/>
                  </a:cubicBezTo>
                  <a:cubicBezTo>
                    <a:pt x="42729" y="4404"/>
                    <a:pt x="38983" y="2241"/>
                    <a:pt x="34814" y="1050"/>
                  </a:cubicBezTo>
                  <a:cubicBezTo>
                    <a:pt x="33481" y="658"/>
                    <a:pt x="32102" y="376"/>
                    <a:pt x="30691" y="204"/>
                  </a:cubicBezTo>
                  <a:cubicBezTo>
                    <a:pt x="29563" y="63"/>
                    <a:pt x="28434" y="0"/>
                    <a:pt x="27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173;p17"/>
            <p:cNvGrpSpPr/>
            <p:nvPr/>
          </p:nvGrpSpPr>
          <p:grpSpPr>
            <a:xfrm>
              <a:off x="208980" y="1731069"/>
              <a:ext cx="822996" cy="899694"/>
              <a:chOff x="208980" y="1731069"/>
              <a:chExt cx="822996" cy="899694"/>
            </a:xfrm>
          </p:grpSpPr>
          <p:sp>
            <p:nvSpPr>
              <p:cNvPr id="174" name="Google Shape;174;p17"/>
              <p:cNvSpPr/>
              <p:nvPr/>
            </p:nvSpPr>
            <p:spPr>
              <a:xfrm>
                <a:off x="335360" y="1731069"/>
                <a:ext cx="452468" cy="899694"/>
              </a:xfrm>
              <a:custGeom>
                <a:avLst/>
                <a:gdLst/>
                <a:ahLst/>
                <a:cxnLst/>
                <a:rect l="l" t="t" r="r" b="b"/>
                <a:pathLst>
                  <a:path w="27102" h="53890" extrusionOk="0">
                    <a:moveTo>
                      <a:pt x="22979" y="1"/>
                    </a:moveTo>
                    <a:cubicBezTo>
                      <a:pt x="21772" y="314"/>
                      <a:pt x="20612" y="690"/>
                      <a:pt x="19468" y="1145"/>
                    </a:cubicBezTo>
                    <a:cubicBezTo>
                      <a:pt x="16224" y="2415"/>
                      <a:pt x="13261" y="4217"/>
                      <a:pt x="10659" y="6459"/>
                    </a:cubicBezTo>
                    <a:cubicBezTo>
                      <a:pt x="10189" y="6866"/>
                      <a:pt x="9735" y="7289"/>
                      <a:pt x="9280" y="7713"/>
                    </a:cubicBezTo>
                    <a:cubicBezTo>
                      <a:pt x="7509" y="9452"/>
                      <a:pt x="5926" y="11396"/>
                      <a:pt x="4609" y="13512"/>
                    </a:cubicBezTo>
                    <a:cubicBezTo>
                      <a:pt x="4296" y="14029"/>
                      <a:pt x="3998" y="14531"/>
                      <a:pt x="3700" y="15064"/>
                    </a:cubicBezTo>
                    <a:cubicBezTo>
                      <a:pt x="2650" y="16992"/>
                      <a:pt x="1819" y="19029"/>
                      <a:pt x="1192" y="21177"/>
                    </a:cubicBezTo>
                    <a:cubicBezTo>
                      <a:pt x="1035" y="21710"/>
                      <a:pt x="894" y="22258"/>
                      <a:pt x="769" y="22807"/>
                    </a:cubicBezTo>
                    <a:cubicBezTo>
                      <a:pt x="267" y="25001"/>
                      <a:pt x="1" y="27305"/>
                      <a:pt x="1" y="29657"/>
                    </a:cubicBezTo>
                    <a:cubicBezTo>
                      <a:pt x="1" y="31726"/>
                      <a:pt x="205" y="33732"/>
                      <a:pt x="596" y="35676"/>
                    </a:cubicBezTo>
                    <a:cubicBezTo>
                      <a:pt x="973" y="37619"/>
                      <a:pt x="1553" y="39484"/>
                      <a:pt x="2289" y="41271"/>
                    </a:cubicBezTo>
                    <a:cubicBezTo>
                      <a:pt x="4123" y="45754"/>
                      <a:pt x="7007" y="49720"/>
                      <a:pt x="10628" y="52839"/>
                    </a:cubicBezTo>
                    <a:cubicBezTo>
                      <a:pt x="11929" y="53293"/>
                      <a:pt x="13277" y="53638"/>
                      <a:pt x="14656" y="53889"/>
                    </a:cubicBezTo>
                    <a:cubicBezTo>
                      <a:pt x="9656" y="50582"/>
                      <a:pt x="5722" y="45770"/>
                      <a:pt x="3527" y="40096"/>
                    </a:cubicBezTo>
                    <a:cubicBezTo>
                      <a:pt x="3308" y="39531"/>
                      <a:pt x="3120" y="38967"/>
                      <a:pt x="2932" y="38403"/>
                    </a:cubicBezTo>
                    <a:cubicBezTo>
                      <a:pt x="2070" y="35644"/>
                      <a:pt x="1600" y="32713"/>
                      <a:pt x="1600" y="29657"/>
                    </a:cubicBezTo>
                    <a:cubicBezTo>
                      <a:pt x="1600" y="27290"/>
                      <a:pt x="1882" y="24986"/>
                      <a:pt x="2415" y="22776"/>
                    </a:cubicBezTo>
                    <a:cubicBezTo>
                      <a:pt x="2540" y="22258"/>
                      <a:pt x="2697" y="21725"/>
                      <a:pt x="2853" y="21208"/>
                    </a:cubicBezTo>
                    <a:cubicBezTo>
                      <a:pt x="3496" y="19092"/>
                      <a:pt x="4390" y="17054"/>
                      <a:pt x="5487" y="15158"/>
                    </a:cubicBezTo>
                    <a:cubicBezTo>
                      <a:pt x="5769" y="14641"/>
                      <a:pt x="6098" y="14139"/>
                      <a:pt x="6427" y="13637"/>
                    </a:cubicBezTo>
                    <a:cubicBezTo>
                      <a:pt x="7760" y="11631"/>
                      <a:pt x="9343" y="9797"/>
                      <a:pt x="11130" y="8167"/>
                    </a:cubicBezTo>
                    <a:cubicBezTo>
                      <a:pt x="11647" y="7697"/>
                      <a:pt x="12195" y="7227"/>
                      <a:pt x="12760" y="6788"/>
                    </a:cubicBezTo>
                    <a:cubicBezTo>
                      <a:pt x="15769" y="4437"/>
                      <a:pt x="19249" y="2665"/>
                      <a:pt x="23042" y="1647"/>
                    </a:cubicBezTo>
                    <a:cubicBezTo>
                      <a:pt x="24359" y="1286"/>
                      <a:pt x="25707" y="1020"/>
                      <a:pt x="27102" y="847"/>
                    </a:cubicBezTo>
                    <a:cubicBezTo>
                      <a:pt x="25769" y="455"/>
                      <a:pt x="24390" y="173"/>
                      <a:pt x="229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7"/>
              <p:cNvSpPr/>
              <p:nvPr/>
            </p:nvSpPr>
            <p:spPr>
              <a:xfrm>
                <a:off x="247178" y="1955598"/>
                <a:ext cx="784799" cy="519198"/>
              </a:xfrm>
              <a:custGeom>
                <a:avLst/>
                <a:gdLst/>
                <a:ahLst/>
                <a:cxnLst/>
                <a:rect l="l" t="t" r="r" b="b"/>
                <a:pathLst>
                  <a:path w="47008" h="31099" extrusionOk="0">
                    <a:moveTo>
                      <a:pt x="7728" y="0"/>
                    </a:moveTo>
                    <a:cubicBezTo>
                      <a:pt x="6396" y="0"/>
                      <a:pt x="5079" y="63"/>
                      <a:pt x="3778" y="188"/>
                    </a:cubicBezTo>
                    <a:cubicBezTo>
                      <a:pt x="2806" y="282"/>
                      <a:pt x="1834" y="408"/>
                      <a:pt x="894" y="580"/>
                    </a:cubicBezTo>
                    <a:cubicBezTo>
                      <a:pt x="565" y="1160"/>
                      <a:pt x="283" y="1756"/>
                      <a:pt x="1" y="2367"/>
                    </a:cubicBezTo>
                    <a:cubicBezTo>
                      <a:pt x="1004" y="2163"/>
                      <a:pt x="2038" y="1991"/>
                      <a:pt x="3073" y="1881"/>
                    </a:cubicBezTo>
                    <a:cubicBezTo>
                      <a:pt x="4593" y="1693"/>
                      <a:pt x="6145" y="1599"/>
                      <a:pt x="7728" y="1599"/>
                    </a:cubicBezTo>
                    <a:cubicBezTo>
                      <a:pt x="8151" y="1599"/>
                      <a:pt x="8574" y="1599"/>
                      <a:pt x="8982" y="1615"/>
                    </a:cubicBezTo>
                    <a:cubicBezTo>
                      <a:pt x="9578" y="1630"/>
                      <a:pt x="10173" y="1677"/>
                      <a:pt x="10769" y="1709"/>
                    </a:cubicBezTo>
                    <a:cubicBezTo>
                      <a:pt x="17305" y="2210"/>
                      <a:pt x="23418" y="4342"/>
                      <a:pt x="28685" y="7665"/>
                    </a:cubicBezTo>
                    <a:cubicBezTo>
                      <a:pt x="34061" y="11082"/>
                      <a:pt x="38575" y="15769"/>
                      <a:pt x="41773" y="21286"/>
                    </a:cubicBezTo>
                    <a:cubicBezTo>
                      <a:pt x="43528" y="24327"/>
                      <a:pt x="44876" y="27619"/>
                      <a:pt x="45785" y="31098"/>
                    </a:cubicBezTo>
                    <a:cubicBezTo>
                      <a:pt x="46208" y="30581"/>
                      <a:pt x="46616" y="30064"/>
                      <a:pt x="47008" y="29515"/>
                    </a:cubicBezTo>
                    <a:cubicBezTo>
                      <a:pt x="45989" y="26051"/>
                      <a:pt x="44531" y="22759"/>
                      <a:pt x="42697" y="19734"/>
                    </a:cubicBezTo>
                    <a:cubicBezTo>
                      <a:pt x="39468" y="14421"/>
                      <a:pt x="35080" y="9907"/>
                      <a:pt x="29860" y="6537"/>
                    </a:cubicBezTo>
                    <a:cubicBezTo>
                      <a:pt x="24531" y="3088"/>
                      <a:pt x="18339" y="831"/>
                      <a:pt x="11709" y="188"/>
                    </a:cubicBezTo>
                    <a:cubicBezTo>
                      <a:pt x="11098" y="141"/>
                      <a:pt x="10502" y="94"/>
                      <a:pt x="9891" y="63"/>
                    </a:cubicBezTo>
                    <a:cubicBezTo>
                      <a:pt x="9186" y="16"/>
                      <a:pt x="8449" y="0"/>
                      <a:pt x="77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7"/>
              <p:cNvSpPr/>
              <p:nvPr/>
            </p:nvSpPr>
            <p:spPr>
              <a:xfrm>
                <a:off x="208980" y="2084348"/>
                <a:ext cx="612873" cy="536193"/>
              </a:xfrm>
              <a:custGeom>
                <a:avLst/>
                <a:gdLst/>
                <a:ahLst/>
                <a:cxnLst/>
                <a:rect l="l" t="t" r="r" b="b"/>
                <a:pathLst>
                  <a:path w="36710" h="32117" extrusionOk="0">
                    <a:moveTo>
                      <a:pt x="9123" y="0"/>
                    </a:moveTo>
                    <a:cubicBezTo>
                      <a:pt x="8997" y="0"/>
                      <a:pt x="8887" y="0"/>
                      <a:pt x="8762" y="16"/>
                    </a:cubicBezTo>
                    <a:cubicBezTo>
                      <a:pt x="6975" y="78"/>
                      <a:pt x="5361" y="690"/>
                      <a:pt x="4013" y="1787"/>
                    </a:cubicBezTo>
                    <a:cubicBezTo>
                      <a:pt x="3339" y="2336"/>
                      <a:pt x="2727" y="2994"/>
                      <a:pt x="2194" y="3762"/>
                    </a:cubicBezTo>
                    <a:cubicBezTo>
                      <a:pt x="1254" y="5110"/>
                      <a:pt x="533" y="6771"/>
                      <a:pt x="0" y="8699"/>
                    </a:cubicBezTo>
                    <a:cubicBezTo>
                      <a:pt x="157" y="10220"/>
                      <a:pt x="439" y="11693"/>
                      <a:pt x="831" y="13135"/>
                    </a:cubicBezTo>
                    <a:cubicBezTo>
                      <a:pt x="1191" y="9608"/>
                      <a:pt x="2085" y="6709"/>
                      <a:pt x="3511" y="4671"/>
                    </a:cubicBezTo>
                    <a:cubicBezTo>
                      <a:pt x="3699" y="4405"/>
                      <a:pt x="3903" y="4138"/>
                      <a:pt x="4122" y="3903"/>
                    </a:cubicBezTo>
                    <a:cubicBezTo>
                      <a:pt x="5267" y="2571"/>
                      <a:pt x="6693" y="1818"/>
                      <a:pt x="8339" y="1646"/>
                    </a:cubicBezTo>
                    <a:cubicBezTo>
                      <a:pt x="8605" y="1615"/>
                      <a:pt x="8856" y="1599"/>
                      <a:pt x="9123" y="1599"/>
                    </a:cubicBezTo>
                    <a:cubicBezTo>
                      <a:pt x="9420" y="1599"/>
                      <a:pt x="9718" y="1599"/>
                      <a:pt x="9985" y="1615"/>
                    </a:cubicBezTo>
                    <a:cubicBezTo>
                      <a:pt x="14891" y="1881"/>
                      <a:pt x="16787" y="4436"/>
                      <a:pt x="19107" y="11270"/>
                    </a:cubicBezTo>
                    <a:cubicBezTo>
                      <a:pt x="19248" y="11677"/>
                      <a:pt x="19389" y="12085"/>
                      <a:pt x="19530" y="12524"/>
                    </a:cubicBezTo>
                    <a:cubicBezTo>
                      <a:pt x="20502" y="15486"/>
                      <a:pt x="21787" y="19436"/>
                      <a:pt x="24813" y="23480"/>
                    </a:cubicBezTo>
                    <a:cubicBezTo>
                      <a:pt x="27007" y="26411"/>
                      <a:pt x="30110" y="29405"/>
                      <a:pt x="34672" y="32117"/>
                    </a:cubicBezTo>
                    <a:cubicBezTo>
                      <a:pt x="35361" y="31929"/>
                      <a:pt x="36051" y="31694"/>
                      <a:pt x="36709" y="31443"/>
                    </a:cubicBezTo>
                    <a:cubicBezTo>
                      <a:pt x="32226" y="28951"/>
                      <a:pt x="29107" y="26208"/>
                      <a:pt x="26866" y="23480"/>
                    </a:cubicBezTo>
                    <a:cubicBezTo>
                      <a:pt x="23402" y="19264"/>
                      <a:pt x="22054" y="15110"/>
                      <a:pt x="21051" y="12022"/>
                    </a:cubicBezTo>
                    <a:cubicBezTo>
                      <a:pt x="20816" y="11333"/>
                      <a:pt x="20596" y="10690"/>
                      <a:pt x="20377" y="10063"/>
                    </a:cubicBezTo>
                    <a:cubicBezTo>
                      <a:pt x="18057" y="3495"/>
                      <a:pt x="15800" y="455"/>
                      <a:pt x="10423" y="47"/>
                    </a:cubicBezTo>
                    <a:cubicBezTo>
                      <a:pt x="10000" y="16"/>
                      <a:pt x="9577" y="0"/>
                      <a:pt x="9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7"/>
              <p:cNvSpPr/>
              <p:nvPr/>
            </p:nvSpPr>
            <p:spPr>
              <a:xfrm>
                <a:off x="434544" y="1772672"/>
                <a:ext cx="573356" cy="114110"/>
              </a:xfrm>
              <a:custGeom>
                <a:avLst/>
                <a:gdLst/>
                <a:ahLst/>
                <a:cxnLst/>
                <a:rect l="l" t="t" r="r" b="b"/>
                <a:pathLst>
                  <a:path w="34343" h="6835" extrusionOk="0">
                    <a:moveTo>
                      <a:pt x="1772" y="1"/>
                    </a:moveTo>
                    <a:cubicBezTo>
                      <a:pt x="1176" y="299"/>
                      <a:pt x="596" y="597"/>
                      <a:pt x="32" y="926"/>
                    </a:cubicBezTo>
                    <a:cubicBezTo>
                      <a:pt x="0" y="1427"/>
                      <a:pt x="47" y="1882"/>
                      <a:pt x="173" y="2289"/>
                    </a:cubicBezTo>
                    <a:cubicBezTo>
                      <a:pt x="251" y="2587"/>
                      <a:pt x="361" y="2869"/>
                      <a:pt x="502" y="3136"/>
                    </a:cubicBezTo>
                    <a:cubicBezTo>
                      <a:pt x="1019" y="4061"/>
                      <a:pt x="1928" y="4750"/>
                      <a:pt x="3339" y="5221"/>
                    </a:cubicBezTo>
                    <a:cubicBezTo>
                      <a:pt x="3872" y="5409"/>
                      <a:pt x="4483" y="5550"/>
                      <a:pt x="5189" y="5675"/>
                    </a:cubicBezTo>
                    <a:cubicBezTo>
                      <a:pt x="6709" y="5942"/>
                      <a:pt x="8653" y="6067"/>
                      <a:pt x="11066" y="6067"/>
                    </a:cubicBezTo>
                    <a:cubicBezTo>
                      <a:pt x="14671" y="6067"/>
                      <a:pt x="19311" y="5785"/>
                      <a:pt x="23778" y="5487"/>
                    </a:cubicBezTo>
                    <a:cubicBezTo>
                      <a:pt x="24405" y="5440"/>
                      <a:pt x="25017" y="5424"/>
                      <a:pt x="25644" y="5424"/>
                    </a:cubicBezTo>
                    <a:cubicBezTo>
                      <a:pt x="26521" y="5424"/>
                      <a:pt x="27368" y="5471"/>
                      <a:pt x="28214" y="5550"/>
                    </a:cubicBezTo>
                    <a:cubicBezTo>
                      <a:pt x="29076" y="5628"/>
                      <a:pt x="29938" y="5753"/>
                      <a:pt x="30769" y="5910"/>
                    </a:cubicBezTo>
                    <a:cubicBezTo>
                      <a:pt x="32007" y="6145"/>
                      <a:pt x="33183" y="6459"/>
                      <a:pt x="34343" y="6835"/>
                    </a:cubicBezTo>
                    <a:cubicBezTo>
                      <a:pt x="33653" y="6036"/>
                      <a:pt x="32932" y="5283"/>
                      <a:pt x="32164" y="4578"/>
                    </a:cubicBezTo>
                    <a:cubicBezTo>
                      <a:pt x="30361" y="4155"/>
                      <a:pt x="28449" y="3888"/>
                      <a:pt x="26427" y="3841"/>
                    </a:cubicBezTo>
                    <a:cubicBezTo>
                      <a:pt x="26161" y="3826"/>
                      <a:pt x="25910" y="3826"/>
                      <a:pt x="25644" y="3826"/>
                    </a:cubicBezTo>
                    <a:cubicBezTo>
                      <a:pt x="24985" y="3826"/>
                      <a:pt x="24327" y="3841"/>
                      <a:pt x="23669" y="3888"/>
                    </a:cubicBezTo>
                    <a:cubicBezTo>
                      <a:pt x="19217" y="4202"/>
                      <a:pt x="14624" y="4468"/>
                      <a:pt x="11066" y="4468"/>
                    </a:cubicBezTo>
                    <a:cubicBezTo>
                      <a:pt x="9421" y="4468"/>
                      <a:pt x="8010" y="4421"/>
                      <a:pt x="6819" y="4296"/>
                    </a:cubicBezTo>
                    <a:cubicBezTo>
                      <a:pt x="6019" y="4217"/>
                      <a:pt x="5330" y="4108"/>
                      <a:pt x="4718" y="3967"/>
                    </a:cubicBezTo>
                    <a:cubicBezTo>
                      <a:pt x="3214" y="3622"/>
                      <a:pt x="2304" y="3089"/>
                      <a:pt x="1897" y="2352"/>
                    </a:cubicBezTo>
                    <a:cubicBezTo>
                      <a:pt x="1740" y="2086"/>
                      <a:pt x="1646" y="1772"/>
                      <a:pt x="1630" y="1396"/>
                    </a:cubicBezTo>
                    <a:cubicBezTo>
                      <a:pt x="1599" y="988"/>
                      <a:pt x="1646" y="534"/>
                      <a:pt x="17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8" name="Google Shape;178;p17"/>
          <p:cNvGrpSpPr/>
          <p:nvPr/>
        </p:nvGrpSpPr>
        <p:grpSpPr>
          <a:xfrm>
            <a:off x="3767057" y="1777693"/>
            <a:ext cx="518085" cy="518076"/>
            <a:chOff x="206610" y="1727680"/>
            <a:chExt cx="910679" cy="910662"/>
          </a:xfrm>
        </p:grpSpPr>
        <p:sp>
          <p:nvSpPr>
            <p:cNvPr id="179" name="Google Shape;179;p17"/>
            <p:cNvSpPr/>
            <p:nvPr/>
          </p:nvSpPr>
          <p:spPr>
            <a:xfrm>
              <a:off x="206610" y="1727680"/>
              <a:ext cx="910679" cy="910662"/>
            </a:xfrm>
            <a:custGeom>
              <a:avLst/>
              <a:gdLst/>
              <a:ahLst/>
              <a:cxnLst/>
              <a:rect l="l" t="t" r="r" b="b"/>
              <a:pathLst>
                <a:path w="54548" h="54547" extrusionOk="0">
                  <a:moveTo>
                    <a:pt x="27274" y="0"/>
                  </a:moveTo>
                  <a:cubicBezTo>
                    <a:pt x="23027" y="0"/>
                    <a:pt x="19014" y="972"/>
                    <a:pt x="15425" y="2696"/>
                  </a:cubicBezTo>
                  <a:cubicBezTo>
                    <a:pt x="14829" y="2994"/>
                    <a:pt x="14249" y="3292"/>
                    <a:pt x="13685" y="3621"/>
                  </a:cubicBezTo>
                  <a:cubicBezTo>
                    <a:pt x="9327" y="6129"/>
                    <a:pt x="5722" y="9812"/>
                    <a:pt x="3324" y="14232"/>
                  </a:cubicBezTo>
                  <a:cubicBezTo>
                    <a:pt x="2995" y="14812"/>
                    <a:pt x="2713" y="15408"/>
                    <a:pt x="2431" y="16019"/>
                  </a:cubicBezTo>
                  <a:cubicBezTo>
                    <a:pt x="879" y="19452"/>
                    <a:pt x="1" y="23261"/>
                    <a:pt x="1" y="27273"/>
                  </a:cubicBezTo>
                  <a:cubicBezTo>
                    <a:pt x="1" y="28214"/>
                    <a:pt x="48" y="29139"/>
                    <a:pt x="142" y="30063"/>
                  </a:cubicBezTo>
                  <a:cubicBezTo>
                    <a:pt x="299" y="31584"/>
                    <a:pt x="581" y="33057"/>
                    <a:pt x="973" y="34499"/>
                  </a:cubicBezTo>
                  <a:cubicBezTo>
                    <a:pt x="3355" y="43167"/>
                    <a:pt x="9907" y="50111"/>
                    <a:pt x="18340" y="53042"/>
                  </a:cubicBezTo>
                  <a:cubicBezTo>
                    <a:pt x="19641" y="53496"/>
                    <a:pt x="20989" y="53841"/>
                    <a:pt x="22368" y="54092"/>
                  </a:cubicBezTo>
                  <a:cubicBezTo>
                    <a:pt x="23967" y="54390"/>
                    <a:pt x="25597" y="54547"/>
                    <a:pt x="27274" y="54547"/>
                  </a:cubicBezTo>
                  <a:cubicBezTo>
                    <a:pt x="29892" y="54547"/>
                    <a:pt x="32431" y="54170"/>
                    <a:pt x="34814" y="53481"/>
                  </a:cubicBezTo>
                  <a:cubicBezTo>
                    <a:pt x="35503" y="53293"/>
                    <a:pt x="36193" y="53058"/>
                    <a:pt x="36851" y="52807"/>
                  </a:cubicBezTo>
                  <a:cubicBezTo>
                    <a:pt x="41319" y="51145"/>
                    <a:pt x="45206" y="48340"/>
                    <a:pt x="48215" y="44750"/>
                  </a:cubicBezTo>
                  <a:cubicBezTo>
                    <a:pt x="48638" y="44233"/>
                    <a:pt x="49046" y="43716"/>
                    <a:pt x="49438" y="43167"/>
                  </a:cubicBezTo>
                  <a:cubicBezTo>
                    <a:pt x="52651" y="38700"/>
                    <a:pt x="54548" y="33198"/>
                    <a:pt x="54548" y="27273"/>
                  </a:cubicBezTo>
                  <a:cubicBezTo>
                    <a:pt x="54548" y="20486"/>
                    <a:pt x="52087" y="14295"/>
                    <a:pt x="47996" y="9530"/>
                  </a:cubicBezTo>
                  <a:cubicBezTo>
                    <a:pt x="47306" y="8731"/>
                    <a:pt x="46585" y="7978"/>
                    <a:pt x="45817" y="7273"/>
                  </a:cubicBezTo>
                  <a:cubicBezTo>
                    <a:pt x="42729" y="4404"/>
                    <a:pt x="38983" y="2241"/>
                    <a:pt x="34814" y="1050"/>
                  </a:cubicBezTo>
                  <a:cubicBezTo>
                    <a:pt x="33481" y="658"/>
                    <a:pt x="32102" y="376"/>
                    <a:pt x="30691" y="204"/>
                  </a:cubicBezTo>
                  <a:cubicBezTo>
                    <a:pt x="29563" y="63"/>
                    <a:pt x="28434" y="0"/>
                    <a:pt x="27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 name="Google Shape;180;p17"/>
            <p:cNvGrpSpPr/>
            <p:nvPr/>
          </p:nvGrpSpPr>
          <p:grpSpPr>
            <a:xfrm>
              <a:off x="208980" y="1731069"/>
              <a:ext cx="822996" cy="899694"/>
              <a:chOff x="208980" y="1731069"/>
              <a:chExt cx="822996" cy="899694"/>
            </a:xfrm>
          </p:grpSpPr>
          <p:sp>
            <p:nvSpPr>
              <p:cNvPr id="181" name="Google Shape;181;p17"/>
              <p:cNvSpPr/>
              <p:nvPr/>
            </p:nvSpPr>
            <p:spPr>
              <a:xfrm>
                <a:off x="335360" y="1731069"/>
                <a:ext cx="452468" cy="899694"/>
              </a:xfrm>
              <a:custGeom>
                <a:avLst/>
                <a:gdLst/>
                <a:ahLst/>
                <a:cxnLst/>
                <a:rect l="l" t="t" r="r" b="b"/>
                <a:pathLst>
                  <a:path w="27102" h="53890" extrusionOk="0">
                    <a:moveTo>
                      <a:pt x="22979" y="1"/>
                    </a:moveTo>
                    <a:cubicBezTo>
                      <a:pt x="21772" y="314"/>
                      <a:pt x="20612" y="690"/>
                      <a:pt x="19468" y="1145"/>
                    </a:cubicBezTo>
                    <a:cubicBezTo>
                      <a:pt x="16224" y="2415"/>
                      <a:pt x="13261" y="4217"/>
                      <a:pt x="10659" y="6459"/>
                    </a:cubicBezTo>
                    <a:cubicBezTo>
                      <a:pt x="10189" y="6866"/>
                      <a:pt x="9735" y="7289"/>
                      <a:pt x="9280" y="7713"/>
                    </a:cubicBezTo>
                    <a:cubicBezTo>
                      <a:pt x="7509" y="9452"/>
                      <a:pt x="5926" y="11396"/>
                      <a:pt x="4609" y="13512"/>
                    </a:cubicBezTo>
                    <a:cubicBezTo>
                      <a:pt x="4296" y="14029"/>
                      <a:pt x="3998" y="14531"/>
                      <a:pt x="3700" y="15064"/>
                    </a:cubicBezTo>
                    <a:cubicBezTo>
                      <a:pt x="2650" y="16992"/>
                      <a:pt x="1819" y="19029"/>
                      <a:pt x="1192" y="21177"/>
                    </a:cubicBezTo>
                    <a:cubicBezTo>
                      <a:pt x="1035" y="21710"/>
                      <a:pt x="894" y="22258"/>
                      <a:pt x="769" y="22807"/>
                    </a:cubicBezTo>
                    <a:cubicBezTo>
                      <a:pt x="267" y="25001"/>
                      <a:pt x="1" y="27305"/>
                      <a:pt x="1" y="29657"/>
                    </a:cubicBezTo>
                    <a:cubicBezTo>
                      <a:pt x="1" y="31726"/>
                      <a:pt x="205" y="33732"/>
                      <a:pt x="596" y="35676"/>
                    </a:cubicBezTo>
                    <a:cubicBezTo>
                      <a:pt x="973" y="37619"/>
                      <a:pt x="1553" y="39484"/>
                      <a:pt x="2289" y="41271"/>
                    </a:cubicBezTo>
                    <a:cubicBezTo>
                      <a:pt x="4123" y="45754"/>
                      <a:pt x="7007" y="49720"/>
                      <a:pt x="10628" y="52839"/>
                    </a:cubicBezTo>
                    <a:cubicBezTo>
                      <a:pt x="11929" y="53293"/>
                      <a:pt x="13277" y="53638"/>
                      <a:pt x="14656" y="53889"/>
                    </a:cubicBezTo>
                    <a:cubicBezTo>
                      <a:pt x="9656" y="50582"/>
                      <a:pt x="5722" y="45770"/>
                      <a:pt x="3527" y="40096"/>
                    </a:cubicBezTo>
                    <a:cubicBezTo>
                      <a:pt x="3308" y="39531"/>
                      <a:pt x="3120" y="38967"/>
                      <a:pt x="2932" y="38403"/>
                    </a:cubicBezTo>
                    <a:cubicBezTo>
                      <a:pt x="2070" y="35644"/>
                      <a:pt x="1600" y="32713"/>
                      <a:pt x="1600" y="29657"/>
                    </a:cubicBezTo>
                    <a:cubicBezTo>
                      <a:pt x="1600" y="27290"/>
                      <a:pt x="1882" y="24986"/>
                      <a:pt x="2415" y="22776"/>
                    </a:cubicBezTo>
                    <a:cubicBezTo>
                      <a:pt x="2540" y="22258"/>
                      <a:pt x="2697" y="21725"/>
                      <a:pt x="2853" y="21208"/>
                    </a:cubicBezTo>
                    <a:cubicBezTo>
                      <a:pt x="3496" y="19092"/>
                      <a:pt x="4390" y="17054"/>
                      <a:pt x="5487" y="15158"/>
                    </a:cubicBezTo>
                    <a:cubicBezTo>
                      <a:pt x="5769" y="14641"/>
                      <a:pt x="6098" y="14139"/>
                      <a:pt x="6427" y="13637"/>
                    </a:cubicBezTo>
                    <a:cubicBezTo>
                      <a:pt x="7760" y="11631"/>
                      <a:pt x="9343" y="9797"/>
                      <a:pt x="11130" y="8167"/>
                    </a:cubicBezTo>
                    <a:cubicBezTo>
                      <a:pt x="11647" y="7697"/>
                      <a:pt x="12195" y="7227"/>
                      <a:pt x="12760" y="6788"/>
                    </a:cubicBezTo>
                    <a:cubicBezTo>
                      <a:pt x="15769" y="4437"/>
                      <a:pt x="19249" y="2665"/>
                      <a:pt x="23042" y="1647"/>
                    </a:cubicBezTo>
                    <a:cubicBezTo>
                      <a:pt x="24359" y="1286"/>
                      <a:pt x="25707" y="1020"/>
                      <a:pt x="27102" y="847"/>
                    </a:cubicBezTo>
                    <a:cubicBezTo>
                      <a:pt x="25769" y="455"/>
                      <a:pt x="24390" y="173"/>
                      <a:pt x="229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7"/>
              <p:cNvSpPr/>
              <p:nvPr/>
            </p:nvSpPr>
            <p:spPr>
              <a:xfrm>
                <a:off x="247178" y="1955598"/>
                <a:ext cx="784799" cy="519198"/>
              </a:xfrm>
              <a:custGeom>
                <a:avLst/>
                <a:gdLst/>
                <a:ahLst/>
                <a:cxnLst/>
                <a:rect l="l" t="t" r="r" b="b"/>
                <a:pathLst>
                  <a:path w="47008" h="31099" extrusionOk="0">
                    <a:moveTo>
                      <a:pt x="7728" y="0"/>
                    </a:moveTo>
                    <a:cubicBezTo>
                      <a:pt x="6396" y="0"/>
                      <a:pt x="5079" y="63"/>
                      <a:pt x="3778" y="188"/>
                    </a:cubicBezTo>
                    <a:cubicBezTo>
                      <a:pt x="2806" y="282"/>
                      <a:pt x="1834" y="408"/>
                      <a:pt x="894" y="580"/>
                    </a:cubicBezTo>
                    <a:cubicBezTo>
                      <a:pt x="565" y="1160"/>
                      <a:pt x="283" y="1756"/>
                      <a:pt x="1" y="2367"/>
                    </a:cubicBezTo>
                    <a:cubicBezTo>
                      <a:pt x="1004" y="2163"/>
                      <a:pt x="2038" y="1991"/>
                      <a:pt x="3073" y="1881"/>
                    </a:cubicBezTo>
                    <a:cubicBezTo>
                      <a:pt x="4593" y="1693"/>
                      <a:pt x="6145" y="1599"/>
                      <a:pt x="7728" y="1599"/>
                    </a:cubicBezTo>
                    <a:cubicBezTo>
                      <a:pt x="8151" y="1599"/>
                      <a:pt x="8574" y="1599"/>
                      <a:pt x="8982" y="1615"/>
                    </a:cubicBezTo>
                    <a:cubicBezTo>
                      <a:pt x="9578" y="1630"/>
                      <a:pt x="10173" y="1677"/>
                      <a:pt x="10769" y="1709"/>
                    </a:cubicBezTo>
                    <a:cubicBezTo>
                      <a:pt x="17305" y="2210"/>
                      <a:pt x="23418" y="4342"/>
                      <a:pt x="28685" y="7665"/>
                    </a:cubicBezTo>
                    <a:cubicBezTo>
                      <a:pt x="34061" y="11082"/>
                      <a:pt x="38575" y="15769"/>
                      <a:pt x="41773" y="21286"/>
                    </a:cubicBezTo>
                    <a:cubicBezTo>
                      <a:pt x="43528" y="24327"/>
                      <a:pt x="44876" y="27619"/>
                      <a:pt x="45785" y="31098"/>
                    </a:cubicBezTo>
                    <a:cubicBezTo>
                      <a:pt x="46208" y="30581"/>
                      <a:pt x="46616" y="30064"/>
                      <a:pt x="47008" y="29515"/>
                    </a:cubicBezTo>
                    <a:cubicBezTo>
                      <a:pt x="45989" y="26051"/>
                      <a:pt x="44531" y="22759"/>
                      <a:pt x="42697" y="19734"/>
                    </a:cubicBezTo>
                    <a:cubicBezTo>
                      <a:pt x="39468" y="14421"/>
                      <a:pt x="35080" y="9907"/>
                      <a:pt x="29860" y="6537"/>
                    </a:cubicBezTo>
                    <a:cubicBezTo>
                      <a:pt x="24531" y="3088"/>
                      <a:pt x="18339" y="831"/>
                      <a:pt x="11709" y="188"/>
                    </a:cubicBezTo>
                    <a:cubicBezTo>
                      <a:pt x="11098" y="141"/>
                      <a:pt x="10502" y="94"/>
                      <a:pt x="9891" y="63"/>
                    </a:cubicBezTo>
                    <a:cubicBezTo>
                      <a:pt x="9186" y="16"/>
                      <a:pt x="8449" y="0"/>
                      <a:pt x="77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7"/>
              <p:cNvSpPr/>
              <p:nvPr/>
            </p:nvSpPr>
            <p:spPr>
              <a:xfrm>
                <a:off x="208980" y="2084348"/>
                <a:ext cx="612873" cy="536193"/>
              </a:xfrm>
              <a:custGeom>
                <a:avLst/>
                <a:gdLst/>
                <a:ahLst/>
                <a:cxnLst/>
                <a:rect l="l" t="t" r="r" b="b"/>
                <a:pathLst>
                  <a:path w="36710" h="32117" extrusionOk="0">
                    <a:moveTo>
                      <a:pt x="9123" y="0"/>
                    </a:moveTo>
                    <a:cubicBezTo>
                      <a:pt x="8997" y="0"/>
                      <a:pt x="8887" y="0"/>
                      <a:pt x="8762" y="16"/>
                    </a:cubicBezTo>
                    <a:cubicBezTo>
                      <a:pt x="6975" y="78"/>
                      <a:pt x="5361" y="690"/>
                      <a:pt x="4013" y="1787"/>
                    </a:cubicBezTo>
                    <a:cubicBezTo>
                      <a:pt x="3339" y="2336"/>
                      <a:pt x="2727" y="2994"/>
                      <a:pt x="2194" y="3762"/>
                    </a:cubicBezTo>
                    <a:cubicBezTo>
                      <a:pt x="1254" y="5110"/>
                      <a:pt x="533" y="6771"/>
                      <a:pt x="0" y="8699"/>
                    </a:cubicBezTo>
                    <a:cubicBezTo>
                      <a:pt x="157" y="10220"/>
                      <a:pt x="439" y="11693"/>
                      <a:pt x="831" y="13135"/>
                    </a:cubicBezTo>
                    <a:cubicBezTo>
                      <a:pt x="1191" y="9608"/>
                      <a:pt x="2085" y="6709"/>
                      <a:pt x="3511" y="4671"/>
                    </a:cubicBezTo>
                    <a:cubicBezTo>
                      <a:pt x="3699" y="4405"/>
                      <a:pt x="3903" y="4138"/>
                      <a:pt x="4122" y="3903"/>
                    </a:cubicBezTo>
                    <a:cubicBezTo>
                      <a:pt x="5267" y="2571"/>
                      <a:pt x="6693" y="1818"/>
                      <a:pt x="8339" y="1646"/>
                    </a:cubicBezTo>
                    <a:cubicBezTo>
                      <a:pt x="8605" y="1615"/>
                      <a:pt x="8856" y="1599"/>
                      <a:pt x="9123" y="1599"/>
                    </a:cubicBezTo>
                    <a:cubicBezTo>
                      <a:pt x="9420" y="1599"/>
                      <a:pt x="9718" y="1599"/>
                      <a:pt x="9985" y="1615"/>
                    </a:cubicBezTo>
                    <a:cubicBezTo>
                      <a:pt x="14891" y="1881"/>
                      <a:pt x="16787" y="4436"/>
                      <a:pt x="19107" y="11270"/>
                    </a:cubicBezTo>
                    <a:cubicBezTo>
                      <a:pt x="19248" y="11677"/>
                      <a:pt x="19389" y="12085"/>
                      <a:pt x="19530" y="12524"/>
                    </a:cubicBezTo>
                    <a:cubicBezTo>
                      <a:pt x="20502" y="15486"/>
                      <a:pt x="21787" y="19436"/>
                      <a:pt x="24813" y="23480"/>
                    </a:cubicBezTo>
                    <a:cubicBezTo>
                      <a:pt x="27007" y="26411"/>
                      <a:pt x="30110" y="29405"/>
                      <a:pt x="34672" y="32117"/>
                    </a:cubicBezTo>
                    <a:cubicBezTo>
                      <a:pt x="35361" y="31929"/>
                      <a:pt x="36051" y="31694"/>
                      <a:pt x="36709" y="31443"/>
                    </a:cubicBezTo>
                    <a:cubicBezTo>
                      <a:pt x="32226" y="28951"/>
                      <a:pt x="29107" y="26208"/>
                      <a:pt x="26866" y="23480"/>
                    </a:cubicBezTo>
                    <a:cubicBezTo>
                      <a:pt x="23402" y="19264"/>
                      <a:pt x="22054" y="15110"/>
                      <a:pt x="21051" y="12022"/>
                    </a:cubicBezTo>
                    <a:cubicBezTo>
                      <a:pt x="20816" y="11333"/>
                      <a:pt x="20596" y="10690"/>
                      <a:pt x="20377" y="10063"/>
                    </a:cubicBezTo>
                    <a:cubicBezTo>
                      <a:pt x="18057" y="3495"/>
                      <a:pt x="15800" y="455"/>
                      <a:pt x="10423" y="47"/>
                    </a:cubicBezTo>
                    <a:cubicBezTo>
                      <a:pt x="10000" y="16"/>
                      <a:pt x="9577" y="0"/>
                      <a:pt x="9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7"/>
              <p:cNvSpPr/>
              <p:nvPr/>
            </p:nvSpPr>
            <p:spPr>
              <a:xfrm>
                <a:off x="434544" y="1772672"/>
                <a:ext cx="573356" cy="114110"/>
              </a:xfrm>
              <a:custGeom>
                <a:avLst/>
                <a:gdLst/>
                <a:ahLst/>
                <a:cxnLst/>
                <a:rect l="l" t="t" r="r" b="b"/>
                <a:pathLst>
                  <a:path w="34343" h="6835" extrusionOk="0">
                    <a:moveTo>
                      <a:pt x="1772" y="1"/>
                    </a:moveTo>
                    <a:cubicBezTo>
                      <a:pt x="1176" y="299"/>
                      <a:pt x="596" y="597"/>
                      <a:pt x="32" y="926"/>
                    </a:cubicBezTo>
                    <a:cubicBezTo>
                      <a:pt x="0" y="1427"/>
                      <a:pt x="47" y="1882"/>
                      <a:pt x="173" y="2289"/>
                    </a:cubicBezTo>
                    <a:cubicBezTo>
                      <a:pt x="251" y="2587"/>
                      <a:pt x="361" y="2869"/>
                      <a:pt x="502" y="3136"/>
                    </a:cubicBezTo>
                    <a:cubicBezTo>
                      <a:pt x="1019" y="4061"/>
                      <a:pt x="1928" y="4750"/>
                      <a:pt x="3339" y="5221"/>
                    </a:cubicBezTo>
                    <a:cubicBezTo>
                      <a:pt x="3872" y="5409"/>
                      <a:pt x="4483" y="5550"/>
                      <a:pt x="5189" y="5675"/>
                    </a:cubicBezTo>
                    <a:cubicBezTo>
                      <a:pt x="6709" y="5942"/>
                      <a:pt x="8653" y="6067"/>
                      <a:pt x="11066" y="6067"/>
                    </a:cubicBezTo>
                    <a:cubicBezTo>
                      <a:pt x="14671" y="6067"/>
                      <a:pt x="19311" y="5785"/>
                      <a:pt x="23778" y="5487"/>
                    </a:cubicBezTo>
                    <a:cubicBezTo>
                      <a:pt x="24405" y="5440"/>
                      <a:pt x="25017" y="5424"/>
                      <a:pt x="25644" y="5424"/>
                    </a:cubicBezTo>
                    <a:cubicBezTo>
                      <a:pt x="26521" y="5424"/>
                      <a:pt x="27368" y="5471"/>
                      <a:pt x="28214" y="5550"/>
                    </a:cubicBezTo>
                    <a:cubicBezTo>
                      <a:pt x="29076" y="5628"/>
                      <a:pt x="29938" y="5753"/>
                      <a:pt x="30769" y="5910"/>
                    </a:cubicBezTo>
                    <a:cubicBezTo>
                      <a:pt x="32007" y="6145"/>
                      <a:pt x="33183" y="6459"/>
                      <a:pt x="34343" y="6835"/>
                    </a:cubicBezTo>
                    <a:cubicBezTo>
                      <a:pt x="33653" y="6036"/>
                      <a:pt x="32932" y="5283"/>
                      <a:pt x="32164" y="4578"/>
                    </a:cubicBezTo>
                    <a:cubicBezTo>
                      <a:pt x="30361" y="4155"/>
                      <a:pt x="28449" y="3888"/>
                      <a:pt x="26427" y="3841"/>
                    </a:cubicBezTo>
                    <a:cubicBezTo>
                      <a:pt x="26161" y="3826"/>
                      <a:pt x="25910" y="3826"/>
                      <a:pt x="25644" y="3826"/>
                    </a:cubicBezTo>
                    <a:cubicBezTo>
                      <a:pt x="24985" y="3826"/>
                      <a:pt x="24327" y="3841"/>
                      <a:pt x="23669" y="3888"/>
                    </a:cubicBezTo>
                    <a:cubicBezTo>
                      <a:pt x="19217" y="4202"/>
                      <a:pt x="14624" y="4468"/>
                      <a:pt x="11066" y="4468"/>
                    </a:cubicBezTo>
                    <a:cubicBezTo>
                      <a:pt x="9421" y="4468"/>
                      <a:pt x="8010" y="4421"/>
                      <a:pt x="6819" y="4296"/>
                    </a:cubicBezTo>
                    <a:cubicBezTo>
                      <a:pt x="6019" y="4217"/>
                      <a:pt x="5330" y="4108"/>
                      <a:pt x="4718" y="3967"/>
                    </a:cubicBezTo>
                    <a:cubicBezTo>
                      <a:pt x="3214" y="3622"/>
                      <a:pt x="2304" y="3089"/>
                      <a:pt x="1897" y="2352"/>
                    </a:cubicBezTo>
                    <a:cubicBezTo>
                      <a:pt x="1740" y="2086"/>
                      <a:pt x="1646" y="1772"/>
                      <a:pt x="1630" y="1396"/>
                    </a:cubicBezTo>
                    <a:cubicBezTo>
                      <a:pt x="1599" y="988"/>
                      <a:pt x="1646" y="534"/>
                      <a:pt x="17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85" name="Google Shape;185;p17"/>
          <p:cNvCxnSpPr/>
          <p:nvPr/>
        </p:nvCxnSpPr>
        <p:spPr>
          <a:xfrm>
            <a:off x="5227600" y="3448725"/>
            <a:ext cx="3203100" cy="0"/>
          </a:xfrm>
          <a:prstGeom prst="straightConnector1">
            <a:avLst/>
          </a:prstGeom>
          <a:noFill/>
          <a:ln w="38100" cap="flat" cmpd="sng">
            <a:solidFill>
              <a:schemeClr val="accent1"/>
            </a:solidFill>
            <a:prstDash val="solid"/>
            <a:round/>
            <a:headEnd type="none" w="med" len="med"/>
            <a:tailEnd type="none" w="med" len="med"/>
          </a:ln>
        </p:spPr>
      </p:cxnSp>
      <p:cxnSp>
        <p:nvCxnSpPr>
          <p:cNvPr id="186" name="Google Shape;186;p17"/>
          <p:cNvCxnSpPr/>
          <p:nvPr/>
        </p:nvCxnSpPr>
        <p:spPr>
          <a:xfrm>
            <a:off x="711850" y="3448725"/>
            <a:ext cx="3234900" cy="0"/>
          </a:xfrm>
          <a:prstGeom prst="straightConnector1">
            <a:avLst/>
          </a:prstGeom>
          <a:noFill/>
          <a:ln w="38100" cap="flat" cmpd="sng">
            <a:solidFill>
              <a:schemeClr val="accent1"/>
            </a:solidFill>
            <a:prstDash val="solid"/>
            <a:round/>
            <a:headEnd type="none" w="med" len="med"/>
            <a:tailEnd type="none" w="med" len="med"/>
          </a:ln>
        </p:spPr>
      </p:cxnSp>
      <p:grpSp>
        <p:nvGrpSpPr>
          <p:cNvPr id="187" name="Google Shape;187;p17"/>
          <p:cNvGrpSpPr/>
          <p:nvPr/>
        </p:nvGrpSpPr>
        <p:grpSpPr>
          <a:xfrm>
            <a:off x="4858857" y="3240243"/>
            <a:ext cx="518085" cy="518076"/>
            <a:chOff x="206610" y="1727680"/>
            <a:chExt cx="910679" cy="910662"/>
          </a:xfrm>
        </p:grpSpPr>
        <p:sp>
          <p:nvSpPr>
            <p:cNvPr id="188" name="Google Shape;188;p17"/>
            <p:cNvSpPr/>
            <p:nvPr/>
          </p:nvSpPr>
          <p:spPr>
            <a:xfrm>
              <a:off x="206610" y="1727680"/>
              <a:ext cx="910679" cy="910662"/>
            </a:xfrm>
            <a:custGeom>
              <a:avLst/>
              <a:gdLst/>
              <a:ahLst/>
              <a:cxnLst/>
              <a:rect l="l" t="t" r="r" b="b"/>
              <a:pathLst>
                <a:path w="54548" h="54547" extrusionOk="0">
                  <a:moveTo>
                    <a:pt x="27274" y="0"/>
                  </a:moveTo>
                  <a:cubicBezTo>
                    <a:pt x="23027" y="0"/>
                    <a:pt x="19014" y="972"/>
                    <a:pt x="15425" y="2696"/>
                  </a:cubicBezTo>
                  <a:cubicBezTo>
                    <a:pt x="14829" y="2994"/>
                    <a:pt x="14249" y="3292"/>
                    <a:pt x="13685" y="3621"/>
                  </a:cubicBezTo>
                  <a:cubicBezTo>
                    <a:pt x="9327" y="6129"/>
                    <a:pt x="5722" y="9812"/>
                    <a:pt x="3324" y="14232"/>
                  </a:cubicBezTo>
                  <a:cubicBezTo>
                    <a:pt x="2995" y="14812"/>
                    <a:pt x="2713" y="15408"/>
                    <a:pt x="2431" y="16019"/>
                  </a:cubicBezTo>
                  <a:cubicBezTo>
                    <a:pt x="879" y="19452"/>
                    <a:pt x="1" y="23261"/>
                    <a:pt x="1" y="27273"/>
                  </a:cubicBezTo>
                  <a:cubicBezTo>
                    <a:pt x="1" y="28214"/>
                    <a:pt x="48" y="29139"/>
                    <a:pt x="142" y="30063"/>
                  </a:cubicBezTo>
                  <a:cubicBezTo>
                    <a:pt x="299" y="31584"/>
                    <a:pt x="581" y="33057"/>
                    <a:pt x="973" y="34499"/>
                  </a:cubicBezTo>
                  <a:cubicBezTo>
                    <a:pt x="3355" y="43167"/>
                    <a:pt x="9907" y="50111"/>
                    <a:pt x="18340" y="53042"/>
                  </a:cubicBezTo>
                  <a:cubicBezTo>
                    <a:pt x="19641" y="53496"/>
                    <a:pt x="20989" y="53841"/>
                    <a:pt x="22368" y="54092"/>
                  </a:cubicBezTo>
                  <a:cubicBezTo>
                    <a:pt x="23967" y="54390"/>
                    <a:pt x="25597" y="54547"/>
                    <a:pt x="27274" y="54547"/>
                  </a:cubicBezTo>
                  <a:cubicBezTo>
                    <a:pt x="29892" y="54547"/>
                    <a:pt x="32431" y="54170"/>
                    <a:pt x="34814" y="53481"/>
                  </a:cubicBezTo>
                  <a:cubicBezTo>
                    <a:pt x="35503" y="53293"/>
                    <a:pt x="36193" y="53058"/>
                    <a:pt x="36851" y="52807"/>
                  </a:cubicBezTo>
                  <a:cubicBezTo>
                    <a:pt x="41319" y="51145"/>
                    <a:pt x="45206" y="48340"/>
                    <a:pt x="48215" y="44750"/>
                  </a:cubicBezTo>
                  <a:cubicBezTo>
                    <a:pt x="48638" y="44233"/>
                    <a:pt x="49046" y="43716"/>
                    <a:pt x="49438" y="43167"/>
                  </a:cubicBezTo>
                  <a:cubicBezTo>
                    <a:pt x="52651" y="38700"/>
                    <a:pt x="54548" y="33198"/>
                    <a:pt x="54548" y="27273"/>
                  </a:cubicBezTo>
                  <a:cubicBezTo>
                    <a:pt x="54548" y="20486"/>
                    <a:pt x="52087" y="14295"/>
                    <a:pt x="47996" y="9530"/>
                  </a:cubicBezTo>
                  <a:cubicBezTo>
                    <a:pt x="47306" y="8731"/>
                    <a:pt x="46585" y="7978"/>
                    <a:pt x="45817" y="7273"/>
                  </a:cubicBezTo>
                  <a:cubicBezTo>
                    <a:pt x="42729" y="4404"/>
                    <a:pt x="38983" y="2241"/>
                    <a:pt x="34814" y="1050"/>
                  </a:cubicBezTo>
                  <a:cubicBezTo>
                    <a:pt x="33481" y="658"/>
                    <a:pt x="32102" y="376"/>
                    <a:pt x="30691" y="204"/>
                  </a:cubicBezTo>
                  <a:cubicBezTo>
                    <a:pt x="29563" y="63"/>
                    <a:pt x="28434" y="0"/>
                    <a:pt x="27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 name="Google Shape;189;p17"/>
            <p:cNvGrpSpPr/>
            <p:nvPr/>
          </p:nvGrpSpPr>
          <p:grpSpPr>
            <a:xfrm>
              <a:off x="208980" y="1731069"/>
              <a:ext cx="822996" cy="899694"/>
              <a:chOff x="208980" y="1731069"/>
              <a:chExt cx="822996" cy="899694"/>
            </a:xfrm>
          </p:grpSpPr>
          <p:sp>
            <p:nvSpPr>
              <p:cNvPr id="190" name="Google Shape;190;p17"/>
              <p:cNvSpPr/>
              <p:nvPr/>
            </p:nvSpPr>
            <p:spPr>
              <a:xfrm>
                <a:off x="335360" y="1731069"/>
                <a:ext cx="452468" cy="899694"/>
              </a:xfrm>
              <a:custGeom>
                <a:avLst/>
                <a:gdLst/>
                <a:ahLst/>
                <a:cxnLst/>
                <a:rect l="l" t="t" r="r" b="b"/>
                <a:pathLst>
                  <a:path w="27102" h="53890" extrusionOk="0">
                    <a:moveTo>
                      <a:pt x="22979" y="1"/>
                    </a:moveTo>
                    <a:cubicBezTo>
                      <a:pt x="21772" y="314"/>
                      <a:pt x="20612" y="690"/>
                      <a:pt x="19468" y="1145"/>
                    </a:cubicBezTo>
                    <a:cubicBezTo>
                      <a:pt x="16224" y="2415"/>
                      <a:pt x="13261" y="4217"/>
                      <a:pt x="10659" y="6459"/>
                    </a:cubicBezTo>
                    <a:cubicBezTo>
                      <a:pt x="10189" y="6866"/>
                      <a:pt x="9735" y="7289"/>
                      <a:pt x="9280" y="7713"/>
                    </a:cubicBezTo>
                    <a:cubicBezTo>
                      <a:pt x="7509" y="9452"/>
                      <a:pt x="5926" y="11396"/>
                      <a:pt x="4609" y="13512"/>
                    </a:cubicBezTo>
                    <a:cubicBezTo>
                      <a:pt x="4296" y="14029"/>
                      <a:pt x="3998" y="14531"/>
                      <a:pt x="3700" y="15064"/>
                    </a:cubicBezTo>
                    <a:cubicBezTo>
                      <a:pt x="2650" y="16992"/>
                      <a:pt x="1819" y="19029"/>
                      <a:pt x="1192" y="21177"/>
                    </a:cubicBezTo>
                    <a:cubicBezTo>
                      <a:pt x="1035" y="21710"/>
                      <a:pt x="894" y="22258"/>
                      <a:pt x="769" y="22807"/>
                    </a:cubicBezTo>
                    <a:cubicBezTo>
                      <a:pt x="267" y="25001"/>
                      <a:pt x="1" y="27305"/>
                      <a:pt x="1" y="29657"/>
                    </a:cubicBezTo>
                    <a:cubicBezTo>
                      <a:pt x="1" y="31726"/>
                      <a:pt x="205" y="33732"/>
                      <a:pt x="596" y="35676"/>
                    </a:cubicBezTo>
                    <a:cubicBezTo>
                      <a:pt x="973" y="37619"/>
                      <a:pt x="1553" y="39484"/>
                      <a:pt x="2289" y="41271"/>
                    </a:cubicBezTo>
                    <a:cubicBezTo>
                      <a:pt x="4123" y="45754"/>
                      <a:pt x="7007" y="49720"/>
                      <a:pt x="10628" y="52839"/>
                    </a:cubicBezTo>
                    <a:cubicBezTo>
                      <a:pt x="11929" y="53293"/>
                      <a:pt x="13277" y="53638"/>
                      <a:pt x="14656" y="53889"/>
                    </a:cubicBezTo>
                    <a:cubicBezTo>
                      <a:pt x="9656" y="50582"/>
                      <a:pt x="5722" y="45770"/>
                      <a:pt x="3527" y="40096"/>
                    </a:cubicBezTo>
                    <a:cubicBezTo>
                      <a:pt x="3308" y="39531"/>
                      <a:pt x="3120" y="38967"/>
                      <a:pt x="2932" y="38403"/>
                    </a:cubicBezTo>
                    <a:cubicBezTo>
                      <a:pt x="2070" y="35644"/>
                      <a:pt x="1600" y="32713"/>
                      <a:pt x="1600" y="29657"/>
                    </a:cubicBezTo>
                    <a:cubicBezTo>
                      <a:pt x="1600" y="27290"/>
                      <a:pt x="1882" y="24986"/>
                      <a:pt x="2415" y="22776"/>
                    </a:cubicBezTo>
                    <a:cubicBezTo>
                      <a:pt x="2540" y="22258"/>
                      <a:pt x="2697" y="21725"/>
                      <a:pt x="2853" y="21208"/>
                    </a:cubicBezTo>
                    <a:cubicBezTo>
                      <a:pt x="3496" y="19092"/>
                      <a:pt x="4390" y="17054"/>
                      <a:pt x="5487" y="15158"/>
                    </a:cubicBezTo>
                    <a:cubicBezTo>
                      <a:pt x="5769" y="14641"/>
                      <a:pt x="6098" y="14139"/>
                      <a:pt x="6427" y="13637"/>
                    </a:cubicBezTo>
                    <a:cubicBezTo>
                      <a:pt x="7760" y="11631"/>
                      <a:pt x="9343" y="9797"/>
                      <a:pt x="11130" y="8167"/>
                    </a:cubicBezTo>
                    <a:cubicBezTo>
                      <a:pt x="11647" y="7697"/>
                      <a:pt x="12195" y="7227"/>
                      <a:pt x="12760" y="6788"/>
                    </a:cubicBezTo>
                    <a:cubicBezTo>
                      <a:pt x="15769" y="4437"/>
                      <a:pt x="19249" y="2665"/>
                      <a:pt x="23042" y="1647"/>
                    </a:cubicBezTo>
                    <a:cubicBezTo>
                      <a:pt x="24359" y="1286"/>
                      <a:pt x="25707" y="1020"/>
                      <a:pt x="27102" y="847"/>
                    </a:cubicBezTo>
                    <a:cubicBezTo>
                      <a:pt x="25769" y="455"/>
                      <a:pt x="24390" y="173"/>
                      <a:pt x="229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7"/>
              <p:cNvSpPr/>
              <p:nvPr/>
            </p:nvSpPr>
            <p:spPr>
              <a:xfrm>
                <a:off x="247178" y="1955598"/>
                <a:ext cx="784799" cy="519198"/>
              </a:xfrm>
              <a:custGeom>
                <a:avLst/>
                <a:gdLst/>
                <a:ahLst/>
                <a:cxnLst/>
                <a:rect l="l" t="t" r="r" b="b"/>
                <a:pathLst>
                  <a:path w="47008" h="31099" extrusionOk="0">
                    <a:moveTo>
                      <a:pt x="7728" y="0"/>
                    </a:moveTo>
                    <a:cubicBezTo>
                      <a:pt x="6396" y="0"/>
                      <a:pt x="5079" y="63"/>
                      <a:pt x="3778" y="188"/>
                    </a:cubicBezTo>
                    <a:cubicBezTo>
                      <a:pt x="2806" y="282"/>
                      <a:pt x="1834" y="408"/>
                      <a:pt x="894" y="580"/>
                    </a:cubicBezTo>
                    <a:cubicBezTo>
                      <a:pt x="565" y="1160"/>
                      <a:pt x="283" y="1756"/>
                      <a:pt x="1" y="2367"/>
                    </a:cubicBezTo>
                    <a:cubicBezTo>
                      <a:pt x="1004" y="2163"/>
                      <a:pt x="2038" y="1991"/>
                      <a:pt x="3073" y="1881"/>
                    </a:cubicBezTo>
                    <a:cubicBezTo>
                      <a:pt x="4593" y="1693"/>
                      <a:pt x="6145" y="1599"/>
                      <a:pt x="7728" y="1599"/>
                    </a:cubicBezTo>
                    <a:cubicBezTo>
                      <a:pt x="8151" y="1599"/>
                      <a:pt x="8574" y="1599"/>
                      <a:pt x="8982" y="1615"/>
                    </a:cubicBezTo>
                    <a:cubicBezTo>
                      <a:pt x="9578" y="1630"/>
                      <a:pt x="10173" y="1677"/>
                      <a:pt x="10769" y="1709"/>
                    </a:cubicBezTo>
                    <a:cubicBezTo>
                      <a:pt x="17305" y="2210"/>
                      <a:pt x="23418" y="4342"/>
                      <a:pt x="28685" y="7665"/>
                    </a:cubicBezTo>
                    <a:cubicBezTo>
                      <a:pt x="34061" y="11082"/>
                      <a:pt x="38575" y="15769"/>
                      <a:pt x="41773" y="21286"/>
                    </a:cubicBezTo>
                    <a:cubicBezTo>
                      <a:pt x="43528" y="24327"/>
                      <a:pt x="44876" y="27619"/>
                      <a:pt x="45785" y="31098"/>
                    </a:cubicBezTo>
                    <a:cubicBezTo>
                      <a:pt x="46208" y="30581"/>
                      <a:pt x="46616" y="30064"/>
                      <a:pt x="47008" y="29515"/>
                    </a:cubicBezTo>
                    <a:cubicBezTo>
                      <a:pt x="45989" y="26051"/>
                      <a:pt x="44531" y="22759"/>
                      <a:pt x="42697" y="19734"/>
                    </a:cubicBezTo>
                    <a:cubicBezTo>
                      <a:pt x="39468" y="14421"/>
                      <a:pt x="35080" y="9907"/>
                      <a:pt x="29860" y="6537"/>
                    </a:cubicBezTo>
                    <a:cubicBezTo>
                      <a:pt x="24531" y="3088"/>
                      <a:pt x="18339" y="831"/>
                      <a:pt x="11709" y="188"/>
                    </a:cubicBezTo>
                    <a:cubicBezTo>
                      <a:pt x="11098" y="141"/>
                      <a:pt x="10502" y="94"/>
                      <a:pt x="9891" y="63"/>
                    </a:cubicBezTo>
                    <a:cubicBezTo>
                      <a:pt x="9186" y="16"/>
                      <a:pt x="8449" y="0"/>
                      <a:pt x="77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7"/>
              <p:cNvSpPr/>
              <p:nvPr/>
            </p:nvSpPr>
            <p:spPr>
              <a:xfrm>
                <a:off x="208980" y="2084348"/>
                <a:ext cx="612873" cy="536193"/>
              </a:xfrm>
              <a:custGeom>
                <a:avLst/>
                <a:gdLst/>
                <a:ahLst/>
                <a:cxnLst/>
                <a:rect l="l" t="t" r="r" b="b"/>
                <a:pathLst>
                  <a:path w="36710" h="32117" extrusionOk="0">
                    <a:moveTo>
                      <a:pt x="9123" y="0"/>
                    </a:moveTo>
                    <a:cubicBezTo>
                      <a:pt x="8997" y="0"/>
                      <a:pt x="8887" y="0"/>
                      <a:pt x="8762" y="16"/>
                    </a:cubicBezTo>
                    <a:cubicBezTo>
                      <a:pt x="6975" y="78"/>
                      <a:pt x="5361" y="690"/>
                      <a:pt x="4013" y="1787"/>
                    </a:cubicBezTo>
                    <a:cubicBezTo>
                      <a:pt x="3339" y="2336"/>
                      <a:pt x="2727" y="2994"/>
                      <a:pt x="2194" y="3762"/>
                    </a:cubicBezTo>
                    <a:cubicBezTo>
                      <a:pt x="1254" y="5110"/>
                      <a:pt x="533" y="6771"/>
                      <a:pt x="0" y="8699"/>
                    </a:cubicBezTo>
                    <a:cubicBezTo>
                      <a:pt x="157" y="10220"/>
                      <a:pt x="439" y="11693"/>
                      <a:pt x="831" y="13135"/>
                    </a:cubicBezTo>
                    <a:cubicBezTo>
                      <a:pt x="1191" y="9608"/>
                      <a:pt x="2085" y="6709"/>
                      <a:pt x="3511" y="4671"/>
                    </a:cubicBezTo>
                    <a:cubicBezTo>
                      <a:pt x="3699" y="4405"/>
                      <a:pt x="3903" y="4138"/>
                      <a:pt x="4122" y="3903"/>
                    </a:cubicBezTo>
                    <a:cubicBezTo>
                      <a:pt x="5267" y="2571"/>
                      <a:pt x="6693" y="1818"/>
                      <a:pt x="8339" y="1646"/>
                    </a:cubicBezTo>
                    <a:cubicBezTo>
                      <a:pt x="8605" y="1615"/>
                      <a:pt x="8856" y="1599"/>
                      <a:pt x="9123" y="1599"/>
                    </a:cubicBezTo>
                    <a:cubicBezTo>
                      <a:pt x="9420" y="1599"/>
                      <a:pt x="9718" y="1599"/>
                      <a:pt x="9985" y="1615"/>
                    </a:cubicBezTo>
                    <a:cubicBezTo>
                      <a:pt x="14891" y="1881"/>
                      <a:pt x="16787" y="4436"/>
                      <a:pt x="19107" y="11270"/>
                    </a:cubicBezTo>
                    <a:cubicBezTo>
                      <a:pt x="19248" y="11677"/>
                      <a:pt x="19389" y="12085"/>
                      <a:pt x="19530" y="12524"/>
                    </a:cubicBezTo>
                    <a:cubicBezTo>
                      <a:pt x="20502" y="15486"/>
                      <a:pt x="21787" y="19436"/>
                      <a:pt x="24813" y="23480"/>
                    </a:cubicBezTo>
                    <a:cubicBezTo>
                      <a:pt x="27007" y="26411"/>
                      <a:pt x="30110" y="29405"/>
                      <a:pt x="34672" y="32117"/>
                    </a:cubicBezTo>
                    <a:cubicBezTo>
                      <a:pt x="35361" y="31929"/>
                      <a:pt x="36051" y="31694"/>
                      <a:pt x="36709" y="31443"/>
                    </a:cubicBezTo>
                    <a:cubicBezTo>
                      <a:pt x="32226" y="28951"/>
                      <a:pt x="29107" y="26208"/>
                      <a:pt x="26866" y="23480"/>
                    </a:cubicBezTo>
                    <a:cubicBezTo>
                      <a:pt x="23402" y="19264"/>
                      <a:pt x="22054" y="15110"/>
                      <a:pt x="21051" y="12022"/>
                    </a:cubicBezTo>
                    <a:cubicBezTo>
                      <a:pt x="20816" y="11333"/>
                      <a:pt x="20596" y="10690"/>
                      <a:pt x="20377" y="10063"/>
                    </a:cubicBezTo>
                    <a:cubicBezTo>
                      <a:pt x="18057" y="3495"/>
                      <a:pt x="15800" y="455"/>
                      <a:pt x="10423" y="47"/>
                    </a:cubicBezTo>
                    <a:cubicBezTo>
                      <a:pt x="10000" y="16"/>
                      <a:pt x="9577" y="0"/>
                      <a:pt x="9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7"/>
              <p:cNvSpPr/>
              <p:nvPr/>
            </p:nvSpPr>
            <p:spPr>
              <a:xfrm>
                <a:off x="434544" y="1772672"/>
                <a:ext cx="573356" cy="114110"/>
              </a:xfrm>
              <a:custGeom>
                <a:avLst/>
                <a:gdLst/>
                <a:ahLst/>
                <a:cxnLst/>
                <a:rect l="l" t="t" r="r" b="b"/>
                <a:pathLst>
                  <a:path w="34343" h="6835" extrusionOk="0">
                    <a:moveTo>
                      <a:pt x="1772" y="1"/>
                    </a:moveTo>
                    <a:cubicBezTo>
                      <a:pt x="1176" y="299"/>
                      <a:pt x="596" y="597"/>
                      <a:pt x="32" y="926"/>
                    </a:cubicBezTo>
                    <a:cubicBezTo>
                      <a:pt x="0" y="1427"/>
                      <a:pt x="47" y="1882"/>
                      <a:pt x="173" y="2289"/>
                    </a:cubicBezTo>
                    <a:cubicBezTo>
                      <a:pt x="251" y="2587"/>
                      <a:pt x="361" y="2869"/>
                      <a:pt x="502" y="3136"/>
                    </a:cubicBezTo>
                    <a:cubicBezTo>
                      <a:pt x="1019" y="4061"/>
                      <a:pt x="1928" y="4750"/>
                      <a:pt x="3339" y="5221"/>
                    </a:cubicBezTo>
                    <a:cubicBezTo>
                      <a:pt x="3872" y="5409"/>
                      <a:pt x="4483" y="5550"/>
                      <a:pt x="5189" y="5675"/>
                    </a:cubicBezTo>
                    <a:cubicBezTo>
                      <a:pt x="6709" y="5942"/>
                      <a:pt x="8653" y="6067"/>
                      <a:pt x="11066" y="6067"/>
                    </a:cubicBezTo>
                    <a:cubicBezTo>
                      <a:pt x="14671" y="6067"/>
                      <a:pt x="19311" y="5785"/>
                      <a:pt x="23778" y="5487"/>
                    </a:cubicBezTo>
                    <a:cubicBezTo>
                      <a:pt x="24405" y="5440"/>
                      <a:pt x="25017" y="5424"/>
                      <a:pt x="25644" y="5424"/>
                    </a:cubicBezTo>
                    <a:cubicBezTo>
                      <a:pt x="26521" y="5424"/>
                      <a:pt x="27368" y="5471"/>
                      <a:pt x="28214" y="5550"/>
                    </a:cubicBezTo>
                    <a:cubicBezTo>
                      <a:pt x="29076" y="5628"/>
                      <a:pt x="29938" y="5753"/>
                      <a:pt x="30769" y="5910"/>
                    </a:cubicBezTo>
                    <a:cubicBezTo>
                      <a:pt x="32007" y="6145"/>
                      <a:pt x="33183" y="6459"/>
                      <a:pt x="34343" y="6835"/>
                    </a:cubicBezTo>
                    <a:cubicBezTo>
                      <a:pt x="33653" y="6036"/>
                      <a:pt x="32932" y="5283"/>
                      <a:pt x="32164" y="4578"/>
                    </a:cubicBezTo>
                    <a:cubicBezTo>
                      <a:pt x="30361" y="4155"/>
                      <a:pt x="28449" y="3888"/>
                      <a:pt x="26427" y="3841"/>
                    </a:cubicBezTo>
                    <a:cubicBezTo>
                      <a:pt x="26161" y="3826"/>
                      <a:pt x="25910" y="3826"/>
                      <a:pt x="25644" y="3826"/>
                    </a:cubicBezTo>
                    <a:cubicBezTo>
                      <a:pt x="24985" y="3826"/>
                      <a:pt x="24327" y="3841"/>
                      <a:pt x="23669" y="3888"/>
                    </a:cubicBezTo>
                    <a:cubicBezTo>
                      <a:pt x="19217" y="4202"/>
                      <a:pt x="14624" y="4468"/>
                      <a:pt x="11066" y="4468"/>
                    </a:cubicBezTo>
                    <a:cubicBezTo>
                      <a:pt x="9421" y="4468"/>
                      <a:pt x="8010" y="4421"/>
                      <a:pt x="6819" y="4296"/>
                    </a:cubicBezTo>
                    <a:cubicBezTo>
                      <a:pt x="6019" y="4217"/>
                      <a:pt x="5330" y="4108"/>
                      <a:pt x="4718" y="3967"/>
                    </a:cubicBezTo>
                    <a:cubicBezTo>
                      <a:pt x="3214" y="3622"/>
                      <a:pt x="2304" y="3089"/>
                      <a:pt x="1897" y="2352"/>
                    </a:cubicBezTo>
                    <a:cubicBezTo>
                      <a:pt x="1740" y="2086"/>
                      <a:pt x="1646" y="1772"/>
                      <a:pt x="1630" y="1396"/>
                    </a:cubicBezTo>
                    <a:cubicBezTo>
                      <a:pt x="1599" y="988"/>
                      <a:pt x="1646" y="534"/>
                      <a:pt x="17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4" name="Google Shape;194;p17"/>
          <p:cNvGrpSpPr/>
          <p:nvPr/>
        </p:nvGrpSpPr>
        <p:grpSpPr>
          <a:xfrm>
            <a:off x="3767057" y="3240243"/>
            <a:ext cx="518085" cy="518076"/>
            <a:chOff x="206610" y="1727680"/>
            <a:chExt cx="910679" cy="910662"/>
          </a:xfrm>
        </p:grpSpPr>
        <p:sp>
          <p:nvSpPr>
            <p:cNvPr id="195" name="Google Shape;195;p17"/>
            <p:cNvSpPr/>
            <p:nvPr/>
          </p:nvSpPr>
          <p:spPr>
            <a:xfrm>
              <a:off x="206610" y="1727680"/>
              <a:ext cx="910679" cy="910662"/>
            </a:xfrm>
            <a:custGeom>
              <a:avLst/>
              <a:gdLst/>
              <a:ahLst/>
              <a:cxnLst/>
              <a:rect l="l" t="t" r="r" b="b"/>
              <a:pathLst>
                <a:path w="54548" h="54547" extrusionOk="0">
                  <a:moveTo>
                    <a:pt x="27274" y="0"/>
                  </a:moveTo>
                  <a:cubicBezTo>
                    <a:pt x="23027" y="0"/>
                    <a:pt x="19014" y="972"/>
                    <a:pt x="15425" y="2696"/>
                  </a:cubicBezTo>
                  <a:cubicBezTo>
                    <a:pt x="14829" y="2994"/>
                    <a:pt x="14249" y="3292"/>
                    <a:pt x="13685" y="3621"/>
                  </a:cubicBezTo>
                  <a:cubicBezTo>
                    <a:pt x="9327" y="6129"/>
                    <a:pt x="5722" y="9812"/>
                    <a:pt x="3324" y="14232"/>
                  </a:cubicBezTo>
                  <a:cubicBezTo>
                    <a:pt x="2995" y="14812"/>
                    <a:pt x="2713" y="15408"/>
                    <a:pt x="2431" y="16019"/>
                  </a:cubicBezTo>
                  <a:cubicBezTo>
                    <a:pt x="879" y="19452"/>
                    <a:pt x="1" y="23261"/>
                    <a:pt x="1" y="27273"/>
                  </a:cubicBezTo>
                  <a:cubicBezTo>
                    <a:pt x="1" y="28214"/>
                    <a:pt x="48" y="29139"/>
                    <a:pt x="142" y="30063"/>
                  </a:cubicBezTo>
                  <a:cubicBezTo>
                    <a:pt x="299" y="31584"/>
                    <a:pt x="581" y="33057"/>
                    <a:pt x="973" y="34499"/>
                  </a:cubicBezTo>
                  <a:cubicBezTo>
                    <a:pt x="3355" y="43167"/>
                    <a:pt x="9907" y="50111"/>
                    <a:pt x="18340" y="53042"/>
                  </a:cubicBezTo>
                  <a:cubicBezTo>
                    <a:pt x="19641" y="53496"/>
                    <a:pt x="20989" y="53841"/>
                    <a:pt x="22368" y="54092"/>
                  </a:cubicBezTo>
                  <a:cubicBezTo>
                    <a:pt x="23967" y="54390"/>
                    <a:pt x="25597" y="54547"/>
                    <a:pt x="27274" y="54547"/>
                  </a:cubicBezTo>
                  <a:cubicBezTo>
                    <a:pt x="29892" y="54547"/>
                    <a:pt x="32431" y="54170"/>
                    <a:pt x="34814" y="53481"/>
                  </a:cubicBezTo>
                  <a:cubicBezTo>
                    <a:pt x="35503" y="53293"/>
                    <a:pt x="36193" y="53058"/>
                    <a:pt x="36851" y="52807"/>
                  </a:cubicBezTo>
                  <a:cubicBezTo>
                    <a:pt x="41319" y="51145"/>
                    <a:pt x="45206" y="48340"/>
                    <a:pt x="48215" y="44750"/>
                  </a:cubicBezTo>
                  <a:cubicBezTo>
                    <a:pt x="48638" y="44233"/>
                    <a:pt x="49046" y="43716"/>
                    <a:pt x="49438" y="43167"/>
                  </a:cubicBezTo>
                  <a:cubicBezTo>
                    <a:pt x="52651" y="38700"/>
                    <a:pt x="54548" y="33198"/>
                    <a:pt x="54548" y="27273"/>
                  </a:cubicBezTo>
                  <a:cubicBezTo>
                    <a:pt x="54548" y="20486"/>
                    <a:pt x="52087" y="14295"/>
                    <a:pt x="47996" y="9530"/>
                  </a:cubicBezTo>
                  <a:cubicBezTo>
                    <a:pt x="47306" y="8731"/>
                    <a:pt x="46585" y="7978"/>
                    <a:pt x="45817" y="7273"/>
                  </a:cubicBezTo>
                  <a:cubicBezTo>
                    <a:pt x="42729" y="4404"/>
                    <a:pt x="38983" y="2241"/>
                    <a:pt x="34814" y="1050"/>
                  </a:cubicBezTo>
                  <a:cubicBezTo>
                    <a:pt x="33481" y="658"/>
                    <a:pt x="32102" y="376"/>
                    <a:pt x="30691" y="204"/>
                  </a:cubicBezTo>
                  <a:cubicBezTo>
                    <a:pt x="29563" y="63"/>
                    <a:pt x="28434" y="0"/>
                    <a:pt x="27274" y="0"/>
                  </a:cubicBezTo>
                  <a:close/>
                </a:path>
              </a:pathLst>
            </a:custGeom>
            <a:solidFill>
              <a:schemeClr val="dk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 name="Google Shape;196;p17"/>
            <p:cNvGrpSpPr/>
            <p:nvPr/>
          </p:nvGrpSpPr>
          <p:grpSpPr>
            <a:xfrm>
              <a:off x="208980" y="1731069"/>
              <a:ext cx="822996" cy="899694"/>
              <a:chOff x="208980" y="1731069"/>
              <a:chExt cx="822996" cy="899694"/>
            </a:xfrm>
          </p:grpSpPr>
          <p:sp>
            <p:nvSpPr>
              <p:cNvPr id="197" name="Google Shape;197;p17"/>
              <p:cNvSpPr/>
              <p:nvPr/>
            </p:nvSpPr>
            <p:spPr>
              <a:xfrm>
                <a:off x="335360" y="1731069"/>
                <a:ext cx="452468" cy="899694"/>
              </a:xfrm>
              <a:custGeom>
                <a:avLst/>
                <a:gdLst/>
                <a:ahLst/>
                <a:cxnLst/>
                <a:rect l="l" t="t" r="r" b="b"/>
                <a:pathLst>
                  <a:path w="27102" h="53890" extrusionOk="0">
                    <a:moveTo>
                      <a:pt x="22979" y="1"/>
                    </a:moveTo>
                    <a:cubicBezTo>
                      <a:pt x="21772" y="314"/>
                      <a:pt x="20612" y="690"/>
                      <a:pt x="19468" y="1145"/>
                    </a:cubicBezTo>
                    <a:cubicBezTo>
                      <a:pt x="16224" y="2415"/>
                      <a:pt x="13261" y="4217"/>
                      <a:pt x="10659" y="6459"/>
                    </a:cubicBezTo>
                    <a:cubicBezTo>
                      <a:pt x="10189" y="6866"/>
                      <a:pt x="9735" y="7289"/>
                      <a:pt x="9280" y="7713"/>
                    </a:cubicBezTo>
                    <a:cubicBezTo>
                      <a:pt x="7509" y="9452"/>
                      <a:pt x="5926" y="11396"/>
                      <a:pt x="4609" y="13512"/>
                    </a:cubicBezTo>
                    <a:cubicBezTo>
                      <a:pt x="4296" y="14029"/>
                      <a:pt x="3998" y="14531"/>
                      <a:pt x="3700" y="15064"/>
                    </a:cubicBezTo>
                    <a:cubicBezTo>
                      <a:pt x="2650" y="16992"/>
                      <a:pt x="1819" y="19029"/>
                      <a:pt x="1192" y="21177"/>
                    </a:cubicBezTo>
                    <a:cubicBezTo>
                      <a:pt x="1035" y="21710"/>
                      <a:pt x="894" y="22258"/>
                      <a:pt x="769" y="22807"/>
                    </a:cubicBezTo>
                    <a:cubicBezTo>
                      <a:pt x="267" y="25001"/>
                      <a:pt x="1" y="27305"/>
                      <a:pt x="1" y="29657"/>
                    </a:cubicBezTo>
                    <a:cubicBezTo>
                      <a:pt x="1" y="31726"/>
                      <a:pt x="205" y="33732"/>
                      <a:pt x="596" y="35676"/>
                    </a:cubicBezTo>
                    <a:cubicBezTo>
                      <a:pt x="973" y="37619"/>
                      <a:pt x="1553" y="39484"/>
                      <a:pt x="2289" y="41271"/>
                    </a:cubicBezTo>
                    <a:cubicBezTo>
                      <a:pt x="4123" y="45754"/>
                      <a:pt x="7007" y="49720"/>
                      <a:pt x="10628" y="52839"/>
                    </a:cubicBezTo>
                    <a:cubicBezTo>
                      <a:pt x="11929" y="53293"/>
                      <a:pt x="13277" y="53638"/>
                      <a:pt x="14656" y="53889"/>
                    </a:cubicBezTo>
                    <a:cubicBezTo>
                      <a:pt x="9656" y="50582"/>
                      <a:pt x="5722" y="45770"/>
                      <a:pt x="3527" y="40096"/>
                    </a:cubicBezTo>
                    <a:cubicBezTo>
                      <a:pt x="3308" y="39531"/>
                      <a:pt x="3120" y="38967"/>
                      <a:pt x="2932" y="38403"/>
                    </a:cubicBezTo>
                    <a:cubicBezTo>
                      <a:pt x="2070" y="35644"/>
                      <a:pt x="1600" y="32713"/>
                      <a:pt x="1600" y="29657"/>
                    </a:cubicBezTo>
                    <a:cubicBezTo>
                      <a:pt x="1600" y="27290"/>
                      <a:pt x="1882" y="24986"/>
                      <a:pt x="2415" y="22776"/>
                    </a:cubicBezTo>
                    <a:cubicBezTo>
                      <a:pt x="2540" y="22258"/>
                      <a:pt x="2697" y="21725"/>
                      <a:pt x="2853" y="21208"/>
                    </a:cubicBezTo>
                    <a:cubicBezTo>
                      <a:pt x="3496" y="19092"/>
                      <a:pt x="4390" y="17054"/>
                      <a:pt x="5487" y="15158"/>
                    </a:cubicBezTo>
                    <a:cubicBezTo>
                      <a:pt x="5769" y="14641"/>
                      <a:pt x="6098" y="14139"/>
                      <a:pt x="6427" y="13637"/>
                    </a:cubicBezTo>
                    <a:cubicBezTo>
                      <a:pt x="7760" y="11631"/>
                      <a:pt x="9343" y="9797"/>
                      <a:pt x="11130" y="8167"/>
                    </a:cubicBezTo>
                    <a:cubicBezTo>
                      <a:pt x="11647" y="7697"/>
                      <a:pt x="12195" y="7227"/>
                      <a:pt x="12760" y="6788"/>
                    </a:cubicBezTo>
                    <a:cubicBezTo>
                      <a:pt x="15769" y="4437"/>
                      <a:pt x="19249" y="2665"/>
                      <a:pt x="23042" y="1647"/>
                    </a:cubicBezTo>
                    <a:cubicBezTo>
                      <a:pt x="24359" y="1286"/>
                      <a:pt x="25707" y="1020"/>
                      <a:pt x="27102" y="847"/>
                    </a:cubicBezTo>
                    <a:cubicBezTo>
                      <a:pt x="25769" y="455"/>
                      <a:pt x="24390" y="173"/>
                      <a:pt x="229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7"/>
              <p:cNvSpPr/>
              <p:nvPr/>
            </p:nvSpPr>
            <p:spPr>
              <a:xfrm>
                <a:off x="247178" y="1955598"/>
                <a:ext cx="784799" cy="519198"/>
              </a:xfrm>
              <a:custGeom>
                <a:avLst/>
                <a:gdLst/>
                <a:ahLst/>
                <a:cxnLst/>
                <a:rect l="l" t="t" r="r" b="b"/>
                <a:pathLst>
                  <a:path w="47008" h="31099" extrusionOk="0">
                    <a:moveTo>
                      <a:pt x="7728" y="0"/>
                    </a:moveTo>
                    <a:cubicBezTo>
                      <a:pt x="6396" y="0"/>
                      <a:pt x="5079" y="63"/>
                      <a:pt x="3778" y="188"/>
                    </a:cubicBezTo>
                    <a:cubicBezTo>
                      <a:pt x="2806" y="282"/>
                      <a:pt x="1834" y="408"/>
                      <a:pt x="894" y="580"/>
                    </a:cubicBezTo>
                    <a:cubicBezTo>
                      <a:pt x="565" y="1160"/>
                      <a:pt x="283" y="1756"/>
                      <a:pt x="1" y="2367"/>
                    </a:cubicBezTo>
                    <a:cubicBezTo>
                      <a:pt x="1004" y="2163"/>
                      <a:pt x="2038" y="1991"/>
                      <a:pt x="3073" y="1881"/>
                    </a:cubicBezTo>
                    <a:cubicBezTo>
                      <a:pt x="4593" y="1693"/>
                      <a:pt x="6145" y="1599"/>
                      <a:pt x="7728" y="1599"/>
                    </a:cubicBezTo>
                    <a:cubicBezTo>
                      <a:pt x="8151" y="1599"/>
                      <a:pt x="8574" y="1599"/>
                      <a:pt x="8982" y="1615"/>
                    </a:cubicBezTo>
                    <a:cubicBezTo>
                      <a:pt x="9578" y="1630"/>
                      <a:pt x="10173" y="1677"/>
                      <a:pt x="10769" y="1709"/>
                    </a:cubicBezTo>
                    <a:cubicBezTo>
                      <a:pt x="17305" y="2210"/>
                      <a:pt x="23418" y="4342"/>
                      <a:pt x="28685" y="7665"/>
                    </a:cubicBezTo>
                    <a:cubicBezTo>
                      <a:pt x="34061" y="11082"/>
                      <a:pt x="38575" y="15769"/>
                      <a:pt x="41773" y="21286"/>
                    </a:cubicBezTo>
                    <a:cubicBezTo>
                      <a:pt x="43528" y="24327"/>
                      <a:pt x="44876" y="27619"/>
                      <a:pt x="45785" y="31098"/>
                    </a:cubicBezTo>
                    <a:cubicBezTo>
                      <a:pt x="46208" y="30581"/>
                      <a:pt x="46616" y="30064"/>
                      <a:pt x="47008" y="29515"/>
                    </a:cubicBezTo>
                    <a:cubicBezTo>
                      <a:pt x="45989" y="26051"/>
                      <a:pt x="44531" y="22759"/>
                      <a:pt x="42697" y="19734"/>
                    </a:cubicBezTo>
                    <a:cubicBezTo>
                      <a:pt x="39468" y="14421"/>
                      <a:pt x="35080" y="9907"/>
                      <a:pt x="29860" y="6537"/>
                    </a:cubicBezTo>
                    <a:cubicBezTo>
                      <a:pt x="24531" y="3088"/>
                      <a:pt x="18339" y="831"/>
                      <a:pt x="11709" y="188"/>
                    </a:cubicBezTo>
                    <a:cubicBezTo>
                      <a:pt x="11098" y="141"/>
                      <a:pt x="10502" y="94"/>
                      <a:pt x="9891" y="63"/>
                    </a:cubicBezTo>
                    <a:cubicBezTo>
                      <a:pt x="9186" y="16"/>
                      <a:pt x="8449" y="0"/>
                      <a:pt x="77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7"/>
              <p:cNvSpPr/>
              <p:nvPr/>
            </p:nvSpPr>
            <p:spPr>
              <a:xfrm>
                <a:off x="208980" y="2084348"/>
                <a:ext cx="612873" cy="536193"/>
              </a:xfrm>
              <a:custGeom>
                <a:avLst/>
                <a:gdLst/>
                <a:ahLst/>
                <a:cxnLst/>
                <a:rect l="l" t="t" r="r" b="b"/>
                <a:pathLst>
                  <a:path w="36710" h="32117" extrusionOk="0">
                    <a:moveTo>
                      <a:pt x="9123" y="0"/>
                    </a:moveTo>
                    <a:cubicBezTo>
                      <a:pt x="8997" y="0"/>
                      <a:pt x="8887" y="0"/>
                      <a:pt x="8762" y="16"/>
                    </a:cubicBezTo>
                    <a:cubicBezTo>
                      <a:pt x="6975" y="78"/>
                      <a:pt x="5361" y="690"/>
                      <a:pt x="4013" y="1787"/>
                    </a:cubicBezTo>
                    <a:cubicBezTo>
                      <a:pt x="3339" y="2336"/>
                      <a:pt x="2727" y="2994"/>
                      <a:pt x="2194" y="3762"/>
                    </a:cubicBezTo>
                    <a:cubicBezTo>
                      <a:pt x="1254" y="5110"/>
                      <a:pt x="533" y="6771"/>
                      <a:pt x="0" y="8699"/>
                    </a:cubicBezTo>
                    <a:cubicBezTo>
                      <a:pt x="157" y="10220"/>
                      <a:pt x="439" y="11693"/>
                      <a:pt x="831" y="13135"/>
                    </a:cubicBezTo>
                    <a:cubicBezTo>
                      <a:pt x="1191" y="9608"/>
                      <a:pt x="2085" y="6709"/>
                      <a:pt x="3511" y="4671"/>
                    </a:cubicBezTo>
                    <a:cubicBezTo>
                      <a:pt x="3699" y="4405"/>
                      <a:pt x="3903" y="4138"/>
                      <a:pt x="4122" y="3903"/>
                    </a:cubicBezTo>
                    <a:cubicBezTo>
                      <a:pt x="5267" y="2571"/>
                      <a:pt x="6693" y="1818"/>
                      <a:pt x="8339" y="1646"/>
                    </a:cubicBezTo>
                    <a:cubicBezTo>
                      <a:pt x="8605" y="1615"/>
                      <a:pt x="8856" y="1599"/>
                      <a:pt x="9123" y="1599"/>
                    </a:cubicBezTo>
                    <a:cubicBezTo>
                      <a:pt x="9420" y="1599"/>
                      <a:pt x="9718" y="1599"/>
                      <a:pt x="9985" y="1615"/>
                    </a:cubicBezTo>
                    <a:cubicBezTo>
                      <a:pt x="14891" y="1881"/>
                      <a:pt x="16787" y="4436"/>
                      <a:pt x="19107" y="11270"/>
                    </a:cubicBezTo>
                    <a:cubicBezTo>
                      <a:pt x="19248" y="11677"/>
                      <a:pt x="19389" y="12085"/>
                      <a:pt x="19530" y="12524"/>
                    </a:cubicBezTo>
                    <a:cubicBezTo>
                      <a:pt x="20502" y="15486"/>
                      <a:pt x="21787" y="19436"/>
                      <a:pt x="24813" y="23480"/>
                    </a:cubicBezTo>
                    <a:cubicBezTo>
                      <a:pt x="27007" y="26411"/>
                      <a:pt x="30110" y="29405"/>
                      <a:pt x="34672" y="32117"/>
                    </a:cubicBezTo>
                    <a:cubicBezTo>
                      <a:pt x="35361" y="31929"/>
                      <a:pt x="36051" y="31694"/>
                      <a:pt x="36709" y="31443"/>
                    </a:cubicBezTo>
                    <a:cubicBezTo>
                      <a:pt x="32226" y="28951"/>
                      <a:pt x="29107" y="26208"/>
                      <a:pt x="26866" y="23480"/>
                    </a:cubicBezTo>
                    <a:cubicBezTo>
                      <a:pt x="23402" y="19264"/>
                      <a:pt x="22054" y="15110"/>
                      <a:pt x="21051" y="12022"/>
                    </a:cubicBezTo>
                    <a:cubicBezTo>
                      <a:pt x="20816" y="11333"/>
                      <a:pt x="20596" y="10690"/>
                      <a:pt x="20377" y="10063"/>
                    </a:cubicBezTo>
                    <a:cubicBezTo>
                      <a:pt x="18057" y="3495"/>
                      <a:pt x="15800" y="455"/>
                      <a:pt x="10423" y="47"/>
                    </a:cubicBezTo>
                    <a:cubicBezTo>
                      <a:pt x="10000" y="16"/>
                      <a:pt x="9577" y="0"/>
                      <a:pt x="9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7"/>
              <p:cNvSpPr/>
              <p:nvPr/>
            </p:nvSpPr>
            <p:spPr>
              <a:xfrm>
                <a:off x="434544" y="1772672"/>
                <a:ext cx="573356" cy="114110"/>
              </a:xfrm>
              <a:custGeom>
                <a:avLst/>
                <a:gdLst/>
                <a:ahLst/>
                <a:cxnLst/>
                <a:rect l="l" t="t" r="r" b="b"/>
                <a:pathLst>
                  <a:path w="34343" h="6835" extrusionOk="0">
                    <a:moveTo>
                      <a:pt x="1772" y="1"/>
                    </a:moveTo>
                    <a:cubicBezTo>
                      <a:pt x="1176" y="299"/>
                      <a:pt x="596" y="597"/>
                      <a:pt x="32" y="926"/>
                    </a:cubicBezTo>
                    <a:cubicBezTo>
                      <a:pt x="0" y="1427"/>
                      <a:pt x="47" y="1882"/>
                      <a:pt x="173" y="2289"/>
                    </a:cubicBezTo>
                    <a:cubicBezTo>
                      <a:pt x="251" y="2587"/>
                      <a:pt x="361" y="2869"/>
                      <a:pt x="502" y="3136"/>
                    </a:cubicBezTo>
                    <a:cubicBezTo>
                      <a:pt x="1019" y="4061"/>
                      <a:pt x="1928" y="4750"/>
                      <a:pt x="3339" y="5221"/>
                    </a:cubicBezTo>
                    <a:cubicBezTo>
                      <a:pt x="3872" y="5409"/>
                      <a:pt x="4483" y="5550"/>
                      <a:pt x="5189" y="5675"/>
                    </a:cubicBezTo>
                    <a:cubicBezTo>
                      <a:pt x="6709" y="5942"/>
                      <a:pt x="8653" y="6067"/>
                      <a:pt x="11066" y="6067"/>
                    </a:cubicBezTo>
                    <a:cubicBezTo>
                      <a:pt x="14671" y="6067"/>
                      <a:pt x="19311" y="5785"/>
                      <a:pt x="23778" y="5487"/>
                    </a:cubicBezTo>
                    <a:cubicBezTo>
                      <a:pt x="24405" y="5440"/>
                      <a:pt x="25017" y="5424"/>
                      <a:pt x="25644" y="5424"/>
                    </a:cubicBezTo>
                    <a:cubicBezTo>
                      <a:pt x="26521" y="5424"/>
                      <a:pt x="27368" y="5471"/>
                      <a:pt x="28214" y="5550"/>
                    </a:cubicBezTo>
                    <a:cubicBezTo>
                      <a:pt x="29076" y="5628"/>
                      <a:pt x="29938" y="5753"/>
                      <a:pt x="30769" y="5910"/>
                    </a:cubicBezTo>
                    <a:cubicBezTo>
                      <a:pt x="32007" y="6145"/>
                      <a:pt x="33183" y="6459"/>
                      <a:pt x="34343" y="6835"/>
                    </a:cubicBezTo>
                    <a:cubicBezTo>
                      <a:pt x="33653" y="6036"/>
                      <a:pt x="32932" y="5283"/>
                      <a:pt x="32164" y="4578"/>
                    </a:cubicBezTo>
                    <a:cubicBezTo>
                      <a:pt x="30361" y="4155"/>
                      <a:pt x="28449" y="3888"/>
                      <a:pt x="26427" y="3841"/>
                    </a:cubicBezTo>
                    <a:cubicBezTo>
                      <a:pt x="26161" y="3826"/>
                      <a:pt x="25910" y="3826"/>
                      <a:pt x="25644" y="3826"/>
                    </a:cubicBezTo>
                    <a:cubicBezTo>
                      <a:pt x="24985" y="3826"/>
                      <a:pt x="24327" y="3841"/>
                      <a:pt x="23669" y="3888"/>
                    </a:cubicBezTo>
                    <a:cubicBezTo>
                      <a:pt x="19217" y="4202"/>
                      <a:pt x="14624" y="4468"/>
                      <a:pt x="11066" y="4468"/>
                    </a:cubicBezTo>
                    <a:cubicBezTo>
                      <a:pt x="9421" y="4468"/>
                      <a:pt x="8010" y="4421"/>
                      <a:pt x="6819" y="4296"/>
                    </a:cubicBezTo>
                    <a:cubicBezTo>
                      <a:pt x="6019" y="4217"/>
                      <a:pt x="5330" y="4108"/>
                      <a:pt x="4718" y="3967"/>
                    </a:cubicBezTo>
                    <a:cubicBezTo>
                      <a:pt x="3214" y="3622"/>
                      <a:pt x="2304" y="3089"/>
                      <a:pt x="1897" y="2352"/>
                    </a:cubicBezTo>
                    <a:cubicBezTo>
                      <a:pt x="1740" y="2086"/>
                      <a:pt x="1646" y="1772"/>
                      <a:pt x="1630" y="1396"/>
                    </a:cubicBezTo>
                    <a:cubicBezTo>
                      <a:pt x="1599" y="988"/>
                      <a:pt x="1646" y="534"/>
                      <a:pt x="17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 name="Google Shape;201;p17"/>
          <p:cNvGrpSpPr/>
          <p:nvPr/>
        </p:nvGrpSpPr>
        <p:grpSpPr>
          <a:xfrm>
            <a:off x="842145" y="2418650"/>
            <a:ext cx="2600410" cy="779300"/>
            <a:chOff x="771040" y="1513450"/>
            <a:chExt cx="2600410" cy="779300"/>
          </a:xfrm>
        </p:grpSpPr>
        <p:sp>
          <p:nvSpPr>
            <p:cNvPr id="202" name="Google Shape;202;p17"/>
            <p:cNvSpPr txBox="1"/>
            <p:nvPr/>
          </p:nvSpPr>
          <p:spPr>
            <a:xfrm>
              <a:off x="771040" y="1513450"/>
              <a:ext cx="2600400" cy="461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1200"/>
                </a:spcAft>
                <a:buNone/>
              </a:pPr>
              <a:r>
                <a:rPr lang="en" sz="1800">
                  <a:solidFill>
                    <a:schemeClr val="lt1"/>
                  </a:solidFill>
                  <a:latin typeface="Alfa Slab One"/>
                  <a:ea typeface="Alfa Slab One"/>
                  <a:cs typeface="Alfa Slab One"/>
                  <a:sym typeface="Alfa Slab One"/>
                </a:rPr>
                <a:t>FT</a:t>
              </a:r>
              <a:endParaRPr>
                <a:solidFill>
                  <a:schemeClr val="lt1"/>
                </a:solidFill>
                <a:latin typeface="Roboto"/>
                <a:ea typeface="Roboto"/>
                <a:cs typeface="Roboto"/>
                <a:sym typeface="Roboto"/>
              </a:endParaRPr>
            </a:p>
          </p:txBody>
        </p:sp>
        <p:sp>
          <p:nvSpPr>
            <p:cNvPr id="203" name="Google Shape;203;p17"/>
            <p:cNvSpPr txBox="1"/>
            <p:nvPr/>
          </p:nvSpPr>
          <p:spPr>
            <a:xfrm>
              <a:off x="771050" y="1938750"/>
              <a:ext cx="2600400" cy="354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chemeClr val="lt1"/>
                  </a:solidFill>
                  <a:latin typeface="Roboto"/>
                  <a:ea typeface="Roboto"/>
                  <a:cs typeface="Roboto"/>
                  <a:sym typeface="Roboto"/>
                </a:rPr>
                <a:t>Free Throw Percentage</a:t>
              </a:r>
              <a:endParaRPr>
                <a:solidFill>
                  <a:schemeClr val="lt1"/>
                </a:solidFill>
                <a:latin typeface="Roboto"/>
                <a:ea typeface="Roboto"/>
                <a:cs typeface="Roboto"/>
                <a:sym typeface="Roboto"/>
              </a:endParaRPr>
            </a:p>
          </p:txBody>
        </p:sp>
      </p:grpSp>
      <p:grpSp>
        <p:nvGrpSpPr>
          <p:cNvPr id="204" name="Google Shape;204;p17"/>
          <p:cNvGrpSpPr/>
          <p:nvPr/>
        </p:nvGrpSpPr>
        <p:grpSpPr>
          <a:xfrm>
            <a:off x="5544848" y="2418650"/>
            <a:ext cx="2600407" cy="779300"/>
            <a:chOff x="5508993" y="1270825"/>
            <a:chExt cx="2600407" cy="779300"/>
          </a:xfrm>
        </p:grpSpPr>
        <p:sp>
          <p:nvSpPr>
            <p:cNvPr id="205" name="Google Shape;205;p17"/>
            <p:cNvSpPr txBox="1"/>
            <p:nvPr/>
          </p:nvSpPr>
          <p:spPr>
            <a:xfrm>
              <a:off x="5508993" y="1270825"/>
              <a:ext cx="2600400" cy="461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1200"/>
                </a:spcAft>
                <a:buNone/>
              </a:pPr>
              <a:r>
                <a:rPr lang="en" sz="1800">
                  <a:solidFill>
                    <a:schemeClr val="lt1"/>
                  </a:solidFill>
                  <a:latin typeface="Alfa Slab One"/>
                  <a:ea typeface="Alfa Slab One"/>
                  <a:cs typeface="Alfa Slab One"/>
                  <a:sym typeface="Alfa Slab One"/>
                </a:rPr>
                <a:t>AST</a:t>
              </a:r>
              <a:endParaRPr>
                <a:solidFill>
                  <a:schemeClr val="lt1"/>
                </a:solidFill>
                <a:latin typeface="Roboto"/>
                <a:ea typeface="Roboto"/>
                <a:cs typeface="Roboto"/>
                <a:sym typeface="Roboto"/>
              </a:endParaRPr>
            </a:p>
          </p:txBody>
        </p:sp>
        <p:sp>
          <p:nvSpPr>
            <p:cNvPr id="206" name="Google Shape;206;p17"/>
            <p:cNvSpPr txBox="1"/>
            <p:nvPr/>
          </p:nvSpPr>
          <p:spPr>
            <a:xfrm>
              <a:off x="5509000" y="1696125"/>
              <a:ext cx="2600400" cy="354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chemeClr val="lt1"/>
                  </a:solidFill>
                  <a:latin typeface="Roboto"/>
                  <a:ea typeface="Roboto"/>
                  <a:cs typeface="Roboto"/>
                  <a:sym typeface="Roboto"/>
                </a:rPr>
                <a:t>Assist</a:t>
              </a:r>
              <a:endParaRPr sz="1800">
                <a:solidFill>
                  <a:schemeClr val="lt1"/>
                </a:solidFill>
                <a:latin typeface="Alfa Slab One"/>
                <a:ea typeface="Alfa Slab One"/>
                <a:cs typeface="Alfa Slab One"/>
                <a:sym typeface="Alfa Slab One"/>
              </a:endParaRPr>
            </a:p>
          </p:txBody>
        </p:sp>
      </p:grpSp>
      <p:sp>
        <p:nvSpPr>
          <p:cNvPr id="207" name="Google Shape;207;p17"/>
          <p:cNvSpPr/>
          <p:nvPr/>
        </p:nvSpPr>
        <p:spPr>
          <a:xfrm>
            <a:off x="4242757" y="2438761"/>
            <a:ext cx="658500" cy="658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 name="Google Shape;208;p17"/>
          <p:cNvGrpSpPr/>
          <p:nvPr/>
        </p:nvGrpSpPr>
        <p:grpSpPr>
          <a:xfrm>
            <a:off x="4377451" y="2563608"/>
            <a:ext cx="389106" cy="408809"/>
            <a:chOff x="5607850" y="1977300"/>
            <a:chExt cx="347075" cy="364650"/>
          </a:xfrm>
        </p:grpSpPr>
        <p:sp>
          <p:nvSpPr>
            <p:cNvPr id="209" name="Google Shape;209;p17"/>
            <p:cNvSpPr/>
            <p:nvPr/>
          </p:nvSpPr>
          <p:spPr>
            <a:xfrm>
              <a:off x="5607850" y="1978375"/>
              <a:ext cx="87900" cy="33700"/>
            </a:xfrm>
            <a:custGeom>
              <a:avLst/>
              <a:gdLst/>
              <a:ahLst/>
              <a:cxnLst/>
              <a:rect l="l" t="t" r="r" b="b"/>
              <a:pathLst>
                <a:path w="3516" h="1348" extrusionOk="0">
                  <a:moveTo>
                    <a:pt x="1728" y="0"/>
                  </a:moveTo>
                  <a:cubicBezTo>
                    <a:pt x="1291" y="0"/>
                    <a:pt x="795" y="113"/>
                    <a:pt x="286" y="452"/>
                  </a:cubicBezTo>
                  <a:cubicBezTo>
                    <a:pt x="72" y="595"/>
                    <a:pt x="1" y="898"/>
                    <a:pt x="161" y="1130"/>
                  </a:cubicBezTo>
                  <a:cubicBezTo>
                    <a:pt x="251" y="1273"/>
                    <a:pt x="411" y="1344"/>
                    <a:pt x="554" y="1344"/>
                  </a:cubicBezTo>
                  <a:cubicBezTo>
                    <a:pt x="661" y="1344"/>
                    <a:pt x="750" y="1309"/>
                    <a:pt x="839" y="1255"/>
                  </a:cubicBezTo>
                  <a:cubicBezTo>
                    <a:pt x="1152" y="1047"/>
                    <a:pt x="1462" y="977"/>
                    <a:pt x="1736" y="977"/>
                  </a:cubicBezTo>
                  <a:cubicBezTo>
                    <a:pt x="2261" y="977"/>
                    <a:pt x="2654" y="1232"/>
                    <a:pt x="2677" y="1255"/>
                  </a:cubicBezTo>
                  <a:cubicBezTo>
                    <a:pt x="2767" y="1317"/>
                    <a:pt x="2868" y="1347"/>
                    <a:pt x="2966" y="1347"/>
                  </a:cubicBezTo>
                  <a:cubicBezTo>
                    <a:pt x="3120" y="1347"/>
                    <a:pt x="3268" y="1272"/>
                    <a:pt x="3355" y="1130"/>
                  </a:cubicBezTo>
                  <a:cubicBezTo>
                    <a:pt x="3516" y="916"/>
                    <a:pt x="3462" y="613"/>
                    <a:pt x="3248" y="452"/>
                  </a:cubicBezTo>
                  <a:cubicBezTo>
                    <a:pt x="3201" y="429"/>
                    <a:pt x="2578" y="0"/>
                    <a:pt x="17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7"/>
            <p:cNvSpPr/>
            <p:nvPr/>
          </p:nvSpPr>
          <p:spPr>
            <a:xfrm>
              <a:off x="5617225" y="2016875"/>
              <a:ext cx="69175" cy="26500"/>
            </a:xfrm>
            <a:custGeom>
              <a:avLst/>
              <a:gdLst/>
              <a:ahLst/>
              <a:cxnLst/>
              <a:rect l="l" t="t" r="r" b="b"/>
              <a:pathLst>
                <a:path w="2767" h="1060" extrusionOk="0">
                  <a:moveTo>
                    <a:pt x="1360" y="0"/>
                  </a:moveTo>
                  <a:cubicBezTo>
                    <a:pt x="1011" y="0"/>
                    <a:pt x="616" y="90"/>
                    <a:pt x="215" y="357"/>
                  </a:cubicBezTo>
                  <a:cubicBezTo>
                    <a:pt x="54" y="482"/>
                    <a:pt x="0" y="714"/>
                    <a:pt x="125" y="893"/>
                  </a:cubicBezTo>
                  <a:cubicBezTo>
                    <a:pt x="197" y="1000"/>
                    <a:pt x="304" y="1053"/>
                    <a:pt x="429" y="1053"/>
                  </a:cubicBezTo>
                  <a:cubicBezTo>
                    <a:pt x="518" y="1053"/>
                    <a:pt x="589" y="1035"/>
                    <a:pt x="643" y="1000"/>
                  </a:cubicBezTo>
                  <a:cubicBezTo>
                    <a:pt x="896" y="827"/>
                    <a:pt x="1146" y="770"/>
                    <a:pt x="1367" y="770"/>
                  </a:cubicBezTo>
                  <a:cubicBezTo>
                    <a:pt x="1787" y="770"/>
                    <a:pt x="2100" y="976"/>
                    <a:pt x="2124" y="1000"/>
                  </a:cubicBezTo>
                  <a:cubicBezTo>
                    <a:pt x="2184" y="1040"/>
                    <a:pt x="2257" y="1060"/>
                    <a:pt x="2331" y="1060"/>
                  </a:cubicBezTo>
                  <a:cubicBezTo>
                    <a:pt x="2454" y="1060"/>
                    <a:pt x="2581" y="1004"/>
                    <a:pt x="2659" y="893"/>
                  </a:cubicBezTo>
                  <a:cubicBezTo>
                    <a:pt x="2766" y="732"/>
                    <a:pt x="2730" y="482"/>
                    <a:pt x="2552" y="357"/>
                  </a:cubicBezTo>
                  <a:cubicBezTo>
                    <a:pt x="2528" y="334"/>
                    <a:pt x="2032" y="0"/>
                    <a:pt x="1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7"/>
            <p:cNvSpPr/>
            <p:nvPr/>
          </p:nvSpPr>
          <p:spPr>
            <a:xfrm>
              <a:off x="5901825" y="1977300"/>
              <a:ext cx="53100" cy="364650"/>
            </a:xfrm>
            <a:custGeom>
              <a:avLst/>
              <a:gdLst/>
              <a:ahLst/>
              <a:cxnLst/>
              <a:rect l="l" t="t" r="r" b="b"/>
              <a:pathLst>
                <a:path w="2124" h="14586" extrusionOk="0">
                  <a:moveTo>
                    <a:pt x="1632" y="0"/>
                  </a:moveTo>
                  <a:cubicBezTo>
                    <a:pt x="1362" y="0"/>
                    <a:pt x="1142" y="214"/>
                    <a:pt x="1142" y="495"/>
                  </a:cubicBezTo>
                  <a:lnTo>
                    <a:pt x="1142" y="5509"/>
                  </a:lnTo>
                  <a:lnTo>
                    <a:pt x="214" y="5509"/>
                  </a:lnTo>
                  <a:cubicBezTo>
                    <a:pt x="107" y="5509"/>
                    <a:pt x="0" y="5598"/>
                    <a:pt x="0" y="5723"/>
                  </a:cubicBezTo>
                  <a:lnTo>
                    <a:pt x="0" y="6276"/>
                  </a:lnTo>
                  <a:cubicBezTo>
                    <a:pt x="0" y="6401"/>
                    <a:pt x="107" y="6490"/>
                    <a:pt x="214" y="6490"/>
                  </a:cubicBezTo>
                  <a:lnTo>
                    <a:pt x="1142" y="6490"/>
                  </a:lnTo>
                  <a:lnTo>
                    <a:pt x="1142" y="14073"/>
                  </a:lnTo>
                  <a:cubicBezTo>
                    <a:pt x="1142" y="14305"/>
                    <a:pt x="1285" y="14519"/>
                    <a:pt x="1517" y="14573"/>
                  </a:cubicBezTo>
                  <a:cubicBezTo>
                    <a:pt x="1554" y="14581"/>
                    <a:pt x="1591" y="14585"/>
                    <a:pt x="1627" y="14585"/>
                  </a:cubicBezTo>
                  <a:cubicBezTo>
                    <a:pt x="1901" y="14585"/>
                    <a:pt x="2123" y="14359"/>
                    <a:pt x="2123" y="14091"/>
                  </a:cubicBezTo>
                  <a:lnTo>
                    <a:pt x="2123" y="495"/>
                  </a:lnTo>
                  <a:cubicBezTo>
                    <a:pt x="2123" y="281"/>
                    <a:pt x="1963" y="67"/>
                    <a:pt x="1749" y="13"/>
                  </a:cubicBezTo>
                  <a:cubicBezTo>
                    <a:pt x="1709" y="5"/>
                    <a:pt x="1670" y="0"/>
                    <a:pt x="1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7"/>
            <p:cNvSpPr/>
            <p:nvPr/>
          </p:nvSpPr>
          <p:spPr>
            <a:xfrm>
              <a:off x="5679675" y="2115000"/>
              <a:ext cx="205225" cy="27250"/>
            </a:xfrm>
            <a:custGeom>
              <a:avLst/>
              <a:gdLst/>
              <a:ahLst/>
              <a:cxnLst/>
              <a:rect l="l" t="t" r="r" b="b"/>
              <a:pathLst>
                <a:path w="8209" h="1090" extrusionOk="0">
                  <a:moveTo>
                    <a:pt x="286" y="1"/>
                  </a:moveTo>
                  <a:cubicBezTo>
                    <a:pt x="125" y="1"/>
                    <a:pt x="0" y="126"/>
                    <a:pt x="0" y="269"/>
                  </a:cubicBezTo>
                  <a:lnTo>
                    <a:pt x="0" y="804"/>
                  </a:lnTo>
                  <a:cubicBezTo>
                    <a:pt x="0" y="964"/>
                    <a:pt x="125" y="1089"/>
                    <a:pt x="286" y="1089"/>
                  </a:cubicBezTo>
                  <a:lnTo>
                    <a:pt x="7940" y="1089"/>
                  </a:lnTo>
                  <a:cubicBezTo>
                    <a:pt x="8083" y="1089"/>
                    <a:pt x="8208" y="964"/>
                    <a:pt x="8208" y="804"/>
                  </a:cubicBezTo>
                  <a:lnTo>
                    <a:pt x="8208" y="269"/>
                  </a:lnTo>
                  <a:cubicBezTo>
                    <a:pt x="8208" y="126"/>
                    <a:pt x="8083" y="1"/>
                    <a:pt x="7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7"/>
            <p:cNvSpPr/>
            <p:nvPr/>
          </p:nvSpPr>
          <p:spPr>
            <a:xfrm>
              <a:off x="5683700" y="2160500"/>
              <a:ext cx="197175" cy="157950"/>
            </a:xfrm>
            <a:custGeom>
              <a:avLst/>
              <a:gdLst/>
              <a:ahLst/>
              <a:cxnLst/>
              <a:rect l="l" t="t" r="r" b="b"/>
              <a:pathLst>
                <a:path w="7887" h="6318" extrusionOk="0">
                  <a:moveTo>
                    <a:pt x="6727" y="536"/>
                  </a:moveTo>
                  <a:lnTo>
                    <a:pt x="6530" y="1107"/>
                  </a:lnTo>
                  <a:cubicBezTo>
                    <a:pt x="6406" y="1518"/>
                    <a:pt x="6299" y="1946"/>
                    <a:pt x="6245" y="2374"/>
                  </a:cubicBezTo>
                  <a:lnTo>
                    <a:pt x="4907" y="1589"/>
                  </a:lnTo>
                  <a:lnTo>
                    <a:pt x="6727" y="536"/>
                  </a:lnTo>
                  <a:close/>
                  <a:moveTo>
                    <a:pt x="1071" y="340"/>
                  </a:moveTo>
                  <a:lnTo>
                    <a:pt x="3087" y="1553"/>
                  </a:lnTo>
                  <a:lnTo>
                    <a:pt x="1624" y="2392"/>
                  </a:lnTo>
                  <a:cubicBezTo>
                    <a:pt x="1570" y="1964"/>
                    <a:pt x="1463" y="1518"/>
                    <a:pt x="1320" y="1107"/>
                  </a:cubicBezTo>
                  <a:lnTo>
                    <a:pt x="1071" y="340"/>
                  </a:lnTo>
                  <a:close/>
                  <a:moveTo>
                    <a:pt x="3997" y="2106"/>
                  </a:moveTo>
                  <a:lnTo>
                    <a:pt x="5674" y="3123"/>
                  </a:lnTo>
                  <a:lnTo>
                    <a:pt x="3925" y="3998"/>
                  </a:lnTo>
                  <a:lnTo>
                    <a:pt x="2195" y="3141"/>
                  </a:lnTo>
                  <a:lnTo>
                    <a:pt x="3997" y="2106"/>
                  </a:lnTo>
                  <a:close/>
                  <a:moveTo>
                    <a:pt x="1659" y="3908"/>
                  </a:moveTo>
                  <a:lnTo>
                    <a:pt x="2873" y="4515"/>
                  </a:lnTo>
                  <a:lnTo>
                    <a:pt x="1659" y="5122"/>
                  </a:lnTo>
                  <a:lnTo>
                    <a:pt x="1659" y="3908"/>
                  </a:lnTo>
                  <a:close/>
                  <a:moveTo>
                    <a:pt x="6174" y="3908"/>
                  </a:moveTo>
                  <a:lnTo>
                    <a:pt x="6174" y="5122"/>
                  </a:lnTo>
                  <a:lnTo>
                    <a:pt x="4960" y="4515"/>
                  </a:lnTo>
                  <a:lnTo>
                    <a:pt x="6174" y="3908"/>
                  </a:lnTo>
                  <a:close/>
                  <a:moveTo>
                    <a:pt x="0" y="1"/>
                  </a:moveTo>
                  <a:lnTo>
                    <a:pt x="464" y="1375"/>
                  </a:lnTo>
                  <a:cubicBezTo>
                    <a:pt x="678" y="1999"/>
                    <a:pt x="785" y="2659"/>
                    <a:pt x="785" y="3320"/>
                  </a:cubicBezTo>
                  <a:lnTo>
                    <a:pt x="785" y="5853"/>
                  </a:lnTo>
                  <a:cubicBezTo>
                    <a:pt x="785" y="5942"/>
                    <a:pt x="803" y="6050"/>
                    <a:pt x="856" y="6121"/>
                  </a:cubicBezTo>
                  <a:cubicBezTo>
                    <a:pt x="964" y="6246"/>
                    <a:pt x="1106" y="6317"/>
                    <a:pt x="1249" y="6317"/>
                  </a:cubicBezTo>
                  <a:cubicBezTo>
                    <a:pt x="1320" y="6317"/>
                    <a:pt x="1374" y="6299"/>
                    <a:pt x="1445" y="6264"/>
                  </a:cubicBezTo>
                  <a:lnTo>
                    <a:pt x="3943" y="5015"/>
                  </a:lnTo>
                  <a:lnTo>
                    <a:pt x="6441" y="6264"/>
                  </a:lnTo>
                  <a:cubicBezTo>
                    <a:pt x="6513" y="6299"/>
                    <a:pt x="6584" y="6317"/>
                    <a:pt x="6655" y="6317"/>
                  </a:cubicBezTo>
                  <a:cubicBezTo>
                    <a:pt x="6798" y="6317"/>
                    <a:pt x="6923" y="6246"/>
                    <a:pt x="7030" y="6121"/>
                  </a:cubicBezTo>
                  <a:cubicBezTo>
                    <a:pt x="7084" y="6050"/>
                    <a:pt x="7101" y="5942"/>
                    <a:pt x="7101" y="5853"/>
                  </a:cubicBezTo>
                  <a:lnTo>
                    <a:pt x="7101" y="3320"/>
                  </a:lnTo>
                  <a:cubicBezTo>
                    <a:pt x="7101" y="2659"/>
                    <a:pt x="7208" y="1999"/>
                    <a:pt x="7423" y="1375"/>
                  </a:cubicBezTo>
                  <a:lnTo>
                    <a:pt x="7886" y="1"/>
                  </a:lnTo>
                  <a:lnTo>
                    <a:pt x="5781" y="1"/>
                  </a:lnTo>
                  <a:lnTo>
                    <a:pt x="4015" y="1018"/>
                  </a:lnTo>
                  <a:lnTo>
                    <a:pt x="23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7"/>
            <p:cNvSpPr/>
            <p:nvPr/>
          </p:nvSpPr>
          <p:spPr>
            <a:xfrm>
              <a:off x="5759075" y="2068175"/>
              <a:ext cx="13850" cy="25900"/>
            </a:xfrm>
            <a:custGeom>
              <a:avLst/>
              <a:gdLst/>
              <a:ahLst/>
              <a:cxnLst/>
              <a:rect l="l" t="t" r="r" b="b"/>
              <a:pathLst>
                <a:path w="554" h="1036" extrusionOk="0">
                  <a:moveTo>
                    <a:pt x="268" y="0"/>
                  </a:moveTo>
                  <a:cubicBezTo>
                    <a:pt x="232" y="357"/>
                    <a:pt x="143" y="714"/>
                    <a:pt x="0" y="1035"/>
                  </a:cubicBezTo>
                  <a:lnTo>
                    <a:pt x="554" y="1035"/>
                  </a:lnTo>
                  <a:lnTo>
                    <a:pt x="5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7"/>
            <p:cNvSpPr/>
            <p:nvPr/>
          </p:nvSpPr>
          <p:spPr>
            <a:xfrm>
              <a:off x="5790300" y="2068175"/>
              <a:ext cx="13850" cy="25900"/>
            </a:xfrm>
            <a:custGeom>
              <a:avLst/>
              <a:gdLst/>
              <a:ahLst/>
              <a:cxnLst/>
              <a:rect l="l" t="t" r="r" b="b"/>
              <a:pathLst>
                <a:path w="554" h="1036" extrusionOk="0">
                  <a:moveTo>
                    <a:pt x="0" y="0"/>
                  </a:moveTo>
                  <a:lnTo>
                    <a:pt x="0" y="1035"/>
                  </a:lnTo>
                  <a:lnTo>
                    <a:pt x="554" y="1035"/>
                  </a:lnTo>
                  <a:cubicBezTo>
                    <a:pt x="411" y="714"/>
                    <a:pt x="322" y="375"/>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7"/>
            <p:cNvSpPr/>
            <p:nvPr/>
          </p:nvSpPr>
          <p:spPr>
            <a:xfrm>
              <a:off x="5744800" y="1994125"/>
              <a:ext cx="28125" cy="58450"/>
            </a:xfrm>
            <a:custGeom>
              <a:avLst/>
              <a:gdLst/>
              <a:ahLst/>
              <a:cxnLst/>
              <a:rect l="l" t="t" r="r" b="b"/>
              <a:pathLst>
                <a:path w="1125" h="2338" extrusionOk="0">
                  <a:moveTo>
                    <a:pt x="1125" y="1"/>
                  </a:moveTo>
                  <a:cubicBezTo>
                    <a:pt x="714" y="54"/>
                    <a:pt x="340" y="215"/>
                    <a:pt x="0" y="429"/>
                  </a:cubicBezTo>
                  <a:cubicBezTo>
                    <a:pt x="482" y="964"/>
                    <a:pt x="750" y="1642"/>
                    <a:pt x="839" y="2338"/>
                  </a:cubicBezTo>
                  <a:lnTo>
                    <a:pt x="1125" y="2338"/>
                  </a:lnTo>
                  <a:lnTo>
                    <a:pt x="11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7"/>
            <p:cNvSpPr/>
            <p:nvPr/>
          </p:nvSpPr>
          <p:spPr>
            <a:xfrm>
              <a:off x="5814825" y="2015550"/>
              <a:ext cx="33925" cy="37025"/>
            </a:xfrm>
            <a:custGeom>
              <a:avLst/>
              <a:gdLst/>
              <a:ahLst/>
              <a:cxnLst/>
              <a:rect l="l" t="t" r="r" b="b"/>
              <a:pathLst>
                <a:path w="1357" h="1481" extrusionOk="0">
                  <a:moveTo>
                    <a:pt x="661" y="0"/>
                  </a:moveTo>
                  <a:cubicBezTo>
                    <a:pt x="304" y="410"/>
                    <a:pt x="72" y="928"/>
                    <a:pt x="1" y="1481"/>
                  </a:cubicBezTo>
                  <a:lnTo>
                    <a:pt x="1357" y="1481"/>
                  </a:lnTo>
                  <a:cubicBezTo>
                    <a:pt x="1285" y="910"/>
                    <a:pt x="1036" y="410"/>
                    <a:pt x="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7"/>
            <p:cNvSpPr/>
            <p:nvPr/>
          </p:nvSpPr>
          <p:spPr>
            <a:xfrm>
              <a:off x="5814825" y="2068175"/>
              <a:ext cx="33925" cy="25900"/>
            </a:xfrm>
            <a:custGeom>
              <a:avLst/>
              <a:gdLst/>
              <a:ahLst/>
              <a:cxnLst/>
              <a:rect l="l" t="t" r="r" b="b"/>
              <a:pathLst>
                <a:path w="1357" h="1036" extrusionOk="0">
                  <a:moveTo>
                    <a:pt x="1" y="0"/>
                  </a:moveTo>
                  <a:cubicBezTo>
                    <a:pt x="36" y="375"/>
                    <a:pt x="144" y="732"/>
                    <a:pt x="340" y="1035"/>
                  </a:cubicBezTo>
                  <a:lnTo>
                    <a:pt x="1000" y="1035"/>
                  </a:lnTo>
                  <a:cubicBezTo>
                    <a:pt x="1196" y="714"/>
                    <a:pt x="1321" y="375"/>
                    <a:pt x="1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7"/>
            <p:cNvSpPr/>
            <p:nvPr/>
          </p:nvSpPr>
          <p:spPr>
            <a:xfrm>
              <a:off x="5790300" y="1994125"/>
              <a:ext cx="28125" cy="58450"/>
            </a:xfrm>
            <a:custGeom>
              <a:avLst/>
              <a:gdLst/>
              <a:ahLst/>
              <a:cxnLst/>
              <a:rect l="l" t="t" r="r" b="b"/>
              <a:pathLst>
                <a:path w="1125" h="2338" extrusionOk="0">
                  <a:moveTo>
                    <a:pt x="0" y="1"/>
                  </a:moveTo>
                  <a:lnTo>
                    <a:pt x="0" y="2338"/>
                  </a:lnTo>
                  <a:lnTo>
                    <a:pt x="304" y="2338"/>
                  </a:lnTo>
                  <a:cubicBezTo>
                    <a:pt x="304" y="2267"/>
                    <a:pt x="322" y="2195"/>
                    <a:pt x="322" y="2124"/>
                  </a:cubicBezTo>
                  <a:cubicBezTo>
                    <a:pt x="429" y="1482"/>
                    <a:pt x="714" y="893"/>
                    <a:pt x="1125" y="429"/>
                  </a:cubicBezTo>
                  <a:cubicBezTo>
                    <a:pt x="786" y="215"/>
                    <a:pt x="411" y="54"/>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7"/>
            <p:cNvSpPr/>
            <p:nvPr/>
          </p:nvSpPr>
          <p:spPr>
            <a:xfrm>
              <a:off x="5714925" y="2068175"/>
              <a:ext cx="34350" cy="25900"/>
            </a:xfrm>
            <a:custGeom>
              <a:avLst/>
              <a:gdLst/>
              <a:ahLst/>
              <a:cxnLst/>
              <a:rect l="l" t="t" r="r" b="b"/>
              <a:pathLst>
                <a:path w="1374" h="1036" extrusionOk="0">
                  <a:moveTo>
                    <a:pt x="0" y="0"/>
                  </a:moveTo>
                  <a:cubicBezTo>
                    <a:pt x="54" y="375"/>
                    <a:pt x="178" y="714"/>
                    <a:pt x="357" y="1035"/>
                  </a:cubicBezTo>
                  <a:lnTo>
                    <a:pt x="1035" y="1035"/>
                  </a:lnTo>
                  <a:cubicBezTo>
                    <a:pt x="1213" y="732"/>
                    <a:pt x="1338" y="375"/>
                    <a:pt x="13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7"/>
            <p:cNvSpPr/>
            <p:nvPr/>
          </p:nvSpPr>
          <p:spPr>
            <a:xfrm>
              <a:off x="5715350" y="2015550"/>
              <a:ext cx="33500" cy="37025"/>
            </a:xfrm>
            <a:custGeom>
              <a:avLst/>
              <a:gdLst/>
              <a:ahLst/>
              <a:cxnLst/>
              <a:rect l="l" t="t" r="r" b="b"/>
              <a:pathLst>
                <a:path w="1340" h="1481" extrusionOk="0">
                  <a:moveTo>
                    <a:pt x="679" y="0"/>
                  </a:moveTo>
                  <a:cubicBezTo>
                    <a:pt x="322" y="410"/>
                    <a:pt x="72" y="910"/>
                    <a:pt x="1" y="1481"/>
                  </a:cubicBezTo>
                  <a:lnTo>
                    <a:pt x="1339" y="1481"/>
                  </a:lnTo>
                  <a:cubicBezTo>
                    <a:pt x="1268" y="928"/>
                    <a:pt x="1036" y="410"/>
                    <a:pt x="6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6" name="Google Shape;226;p18"/>
          <p:cNvPicPr preferRelativeResize="0"/>
          <p:nvPr/>
        </p:nvPicPr>
        <p:blipFill>
          <a:blip r:embed="rId3">
            <a:alphaModFix/>
          </a:blip>
          <a:stretch>
            <a:fillRect/>
          </a:stretch>
        </p:blipFill>
        <p:spPr>
          <a:xfrm>
            <a:off x="172975" y="3039600"/>
            <a:ext cx="4375915" cy="1799101"/>
          </a:xfrm>
          <a:prstGeom prst="rect">
            <a:avLst/>
          </a:prstGeom>
          <a:noFill/>
          <a:ln>
            <a:noFill/>
          </a:ln>
        </p:spPr>
      </p:pic>
      <p:sp>
        <p:nvSpPr>
          <p:cNvPr id="227" name="Google Shape;227;p18"/>
          <p:cNvSpPr txBox="1">
            <a:spLocks noGrp="1"/>
          </p:cNvSpPr>
          <p:nvPr>
            <p:ph type="title"/>
          </p:nvPr>
        </p:nvSpPr>
        <p:spPr>
          <a:xfrm>
            <a:off x="713250" y="53952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Preparation</a:t>
            </a:r>
            <a:endParaRPr/>
          </a:p>
        </p:txBody>
      </p:sp>
      <p:sp>
        <p:nvSpPr>
          <p:cNvPr id="228" name="Google Shape;228;p18"/>
          <p:cNvSpPr txBox="1"/>
          <p:nvPr/>
        </p:nvSpPr>
        <p:spPr>
          <a:xfrm>
            <a:off x="1172375" y="1327225"/>
            <a:ext cx="7894800" cy="179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Roboto"/>
                <a:ea typeface="Roboto"/>
                <a:cs typeface="Roboto"/>
                <a:sym typeface="Roboto"/>
              </a:rPr>
              <a:t>Three files were joined:</a:t>
            </a:r>
            <a:endParaRPr sz="1800" dirty="0">
              <a:solidFill>
                <a:schemeClr val="lt1"/>
              </a:solidFill>
              <a:latin typeface="Roboto"/>
              <a:ea typeface="Roboto"/>
              <a:cs typeface="Roboto"/>
              <a:sym typeface="Roboto"/>
            </a:endParaRPr>
          </a:p>
          <a:p>
            <a:pPr marL="457200" lvl="0" indent="-342900" algn="l" rtl="0">
              <a:spcBef>
                <a:spcPts val="0"/>
              </a:spcBef>
              <a:spcAft>
                <a:spcPts val="0"/>
              </a:spcAft>
              <a:buClr>
                <a:schemeClr val="lt1"/>
              </a:buClr>
              <a:buSzPts val="1800"/>
              <a:buFont typeface="Roboto"/>
              <a:buChar char="●"/>
            </a:pPr>
            <a:r>
              <a:rPr lang="en" sz="1800" dirty="0">
                <a:solidFill>
                  <a:schemeClr val="lt1"/>
                </a:solidFill>
                <a:latin typeface="Roboto"/>
                <a:ea typeface="Roboto"/>
                <a:cs typeface="Roboto"/>
                <a:sym typeface="Roboto"/>
              </a:rPr>
              <a:t>Top_100_players_with_predicted_stats.csv</a:t>
            </a:r>
            <a:endParaRPr sz="1800" dirty="0">
              <a:solidFill>
                <a:schemeClr val="lt1"/>
              </a:solidFill>
              <a:latin typeface="Roboto"/>
              <a:ea typeface="Roboto"/>
              <a:cs typeface="Roboto"/>
              <a:sym typeface="Roboto"/>
            </a:endParaRPr>
          </a:p>
          <a:p>
            <a:pPr marL="457200" lvl="0" indent="0" algn="l" rtl="0">
              <a:spcBef>
                <a:spcPts val="0"/>
              </a:spcBef>
              <a:spcAft>
                <a:spcPts val="0"/>
              </a:spcAft>
              <a:buNone/>
            </a:pPr>
            <a:r>
              <a:rPr lang="en" sz="1500" dirty="0">
                <a:solidFill>
                  <a:schemeClr val="lt1"/>
                </a:solidFill>
                <a:latin typeface="Roboto"/>
                <a:ea typeface="Roboto"/>
                <a:cs typeface="Roboto"/>
                <a:sym typeface="Roboto"/>
              </a:rPr>
              <a:t>(Source: Hashtag Basketball Projections)</a:t>
            </a:r>
            <a:endParaRPr sz="1500" dirty="0">
              <a:solidFill>
                <a:schemeClr val="lt1"/>
              </a:solidFill>
              <a:latin typeface="Roboto"/>
              <a:ea typeface="Roboto"/>
              <a:cs typeface="Roboto"/>
              <a:sym typeface="Roboto"/>
            </a:endParaRPr>
          </a:p>
          <a:p>
            <a:pPr marL="457200" lvl="0" indent="-342900" algn="l" rtl="0">
              <a:spcBef>
                <a:spcPts val="0"/>
              </a:spcBef>
              <a:spcAft>
                <a:spcPts val="0"/>
              </a:spcAft>
              <a:buClr>
                <a:schemeClr val="lt1"/>
              </a:buClr>
              <a:buSzPts val="1800"/>
              <a:buFont typeface="Roboto"/>
              <a:buChar char="●"/>
            </a:pPr>
            <a:r>
              <a:rPr lang="en" sz="1800" dirty="0">
                <a:solidFill>
                  <a:schemeClr val="lt1"/>
                </a:solidFill>
                <a:latin typeface="Roboto"/>
                <a:ea typeface="Roboto"/>
                <a:cs typeface="Roboto"/>
                <a:sym typeface="Roboto"/>
              </a:rPr>
              <a:t>Top_100_players_with_actual_stats.csv</a:t>
            </a:r>
            <a:endParaRPr sz="1800" dirty="0">
              <a:solidFill>
                <a:schemeClr val="lt1"/>
              </a:solidFill>
              <a:latin typeface="Roboto"/>
              <a:ea typeface="Roboto"/>
              <a:cs typeface="Roboto"/>
              <a:sym typeface="Roboto"/>
            </a:endParaRPr>
          </a:p>
          <a:p>
            <a:pPr marL="457200" lvl="0" indent="-342900" algn="l" rtl="0">
              <a:spcBef>
                <a:spcPts val="0"/>
              </a:spcBef>
              <a:spcAft>
                <a:spcPts val="0"/>
              </a:spcAft>
              <a:buClr>
                <a:schemeClr val="lt1"/>
              </a:buClr>
              <a:buSzPts val="1800"/>
              <a:buFont typeface="Roboto"/>
              <a:buChar char="●"/>
            </a:pPr>
            <a:r>
              <a:rPr lang="en" sz="1800" dirty="0">
                <a:solidFill>
                  <a:schemeClr val="lt1"/>
                </a:solidFill>
                <a:latin typeface="Roboto"/>
                <a:ea typeface="Roboto"/>
                <a:cs typeface="Roboto"/>
                <a:sym typeface="Roboto"/>
              </a:rPr>
              <a:t>NBA_Player_demographic_data.csv </a:t>
            </a:r>
            <a:r>
              <a:rPr lang="en" sz="1500" dirty="0">
                <a:solidFill>
                  <a:schemeClr val="lt1"/>
                </a:solidFill>
                <a:latin typeface="Roboto"/>
                <a:ea typeface="Roboto"/>
                <a:cs typeface="Roboto"/>
                <a:sym typeface="Roboto"/>
              </a:rPr>
              <a:t>(Source: Kaggle)</a:t>
            </a:r>
            <a:endParaRPr sz="1500" dirty="0">
              <a:solidFill>
                <a:schemeClr val="lt1"/>
              </a:solidFill>
              <a:latin typeface="Roboto"/>
              <a:ea typeface="Roboto"/>
              <a:cs typeface="Roboto"/>
              <a:sym typeface="Roboto"/>
            </a:endParaRPr>
          </a:p>
          <a:p>
            <a:pPr marL="0" lvl="0" indent="0" algn="l" rtl="0">
              <a:spcBef>
                <a:spcPts val="0"/>
              </a:spcBef>
              <a:spcAft>
                <a:spcPts val="0"/>
              </a:spcAft>
              <a:buNone/>
            </a:pPr>
            <a:endParaRPr sz="1800" dirty="0">
              <a:solidFill>
                <a:schemeClr val="lt1"/>
              </a:solidFill>
              <a:latin typeface="Roboto"/>
              <a:ea typeface="Roboto"/>
              <a:cs typeface="Roboto"/>
              <a:sym typeface="Roboto"/>
            </a:endParaRPr>
          </a:p>
          <a:p>
            <a:pPr marL="0" lvl="0" indent="0" algn="l" rtl="0">
              <a:spcBef>
                <a:spcPts val="0"/>
              </a:spcBef>
              <a:spcAft>
                <a:spcPts val="0"/>
              </a:spcAft>
              <a:buNone/>
            </a:pPr>
            <a:endParaRPr sz="1800" dirty="0">
              <a:solidFill>
                <a:schemeClr val="lt1"/>
              </a:solidFill>
              <a:latin typeface="Roboto"/>
              <a:ea typeface="Roboto"/>
              <a:cs typeface="Roboto"/>
              <a:sym typeface="Roboto"/>
            </a:endParaRPr>
          </a:p>
        </p:txBody>
      </p:sp>
      <p:pic>
        <p:nvPicPr>
          <p:cNvPr id="229" name="Google Shape;229;p18"/>
          <p:cNvPicPr preferRelativeResize="0"/>
          <p:nvPr/>
        </p:nvPicPr>
        <p:blipFill>
          <a:blip r:embed="rId4">
            <a:alphaModFix/>
          </a:blip>
          <a:stretch>
            <a:fillRect/>
          </a:stretch>
        </p:blipFill>
        <p:spPr>
          <a:xfrm>
            <a:off x="4548911" y="3039600"/>
            <a:ext cx="4333890" cy="1799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9"/>
          <p:cNvSpPr txBox="1">
            <a:spLocks noGrp="1"/>
          </p:cNvSpPr>
          <p:nvPr>
            <p:ph type="title"/>
          </p:nvPr>
        </p:nvSpPr>
        <p:spPr>
          <a:xfrm>
            <a:off x="2844625" y="528675"/>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Preparation </a:t>
            </a:r>
            <a:endParaRPr/>
          </a:p>
        </p:txBody>
      </p:sp>
      <p:pic>
        <p:nvPicPr>
          <p:cNvPr id="235" name="Google Shape;235;p19"/>
          <p:cNvPicPr preferRelativeResize="0"/>
          <p:nvPr/>
        </p:nvPicPr>
        <p:blipFill>
          <a:blip r:embed="rId3">
            <a:alphaModFix/>
          </a:blip>
          <a:stretch>
            <a:fillRect/>
          </a:stretch>
        </p:blipFill>
        <p:spPr>
          <a:xfrm>
            <a:off x="152400" y="1145050"/>
            <a:ext cx="8839201" cy="3617486"/>
          </a:xfrm>
          <a:prstGeom prst="rect">
            <a:avLst/>
          </a:prstGeom>
          <a:noFill/>
          <a:ln>
            <a:noFill/>
          </a:ln>
        </p:spPr>
      </p:pic>
      <p:pic>
        <p:nvPicPr>
          <p:cNvPr id="236" name="Google Shape;236;p19"/>
          <p:cNvPicPr preferRelativeResize="0"/>
          <p:nvPr/>
        </p:nvPicPr>
        <p:blipFill>
          <a:blip r:embed="rId4">
            <a:alphaModFix/>
          </a:blip>
          <a:stretch>
            <a:fillRect/>
          </a:stretch>
        </p:blipFill>
        <p:spPr>
          <a:xfrm>
            <a:off x="3645025" y="1214700"/>
            <a:ext cx="522525" cy="257675"/>
          </a:xfrm>
          <a:prstGeom prst="rect">
            <a:avLst/>
          </a:prstGeom>
          <a:noFill/>
          <a:ln>
            <a:noFill/>
          </a:ln>
        </p:spPr>
      </p:pic>
      <p:pic>
        <p:nvPicPr>
          <p:cNvPr id="237" name="Google Shape;237;p19"/>
          <p:cNvPicPr preferRelativeResize="0"/>
          <p:nvPr/>
        </p:nvPicPr>
        <p:blipFill>
          <a:blip r:embed="rId4">
            <a:alphaModFix/>
          </a:blip>
          <a:stretch>
            <a:fillRect/>
          </a:stretch>
        </p:blipFill>
        <p:spPr>
          <a:xfrm>
            <a:off x="229325" y="1214700"/>
            <a:ext cx="871150" cy="257675"/>
          </a:xfrm>
          <a:prstGeom prst="rect">
            <a:avLst/>
          </a:prstGeom>
          <a:noFill/>
          <a:ln>
            <a:noFill/>
          </a:ln>
        </p:spPr>
      </p:pic>
      <p:pic>
        <p:nvPicPr>
          <p:cNvPr id="238" name="Google Shape;238;p19"/>
          <p:cNvPicPr preferRelativeResize="0"/>
          <p:nvPr/>
        </p:nvPicPr>
        <p:blipFill>
          <a:blip r:embed="rId4">
            <a:alphaModFix/>
          </a:blip>
          <a:stretch>
            <a:fillRect/>
          </a:stretch>
        </p:blipFill>
        <p:spPr>
          <a:xfrm>
            <a:off x="7560975" y="1214700"/>
            <a:ext cx="467100" cy="257675"/>
          </a:xfrm>
          <a:prstGeom prst="rect">
            <a:avLst/>
          </a:prstGeom>
          <a:noFill/>
          <a:ln>
            <a:noFill/>
          </a:ln>
        </p:spPr>
      </p:pic>
      <p:pic>
        <p:nvPicPr>
          <p:cNvPr id="239" name="Google Shape;239;p19"/>
          <p:cNvPicPr preferRelativeResize="0"/>
          <p:nvPr/>
        </p:nvPicPr>
        <p:blipFill>
          <a:blip r:embed="rId4">
            <a:alphaModFix/>
          </a:blip>
          <a:stretch>
            <a:fillRect/>
          </a:stretch>
        </p:blipFill>
        <p:spPr>
          <a:xfrm>
            <a:off x="6712100" y="1214700"/>
            <a:ext cx="815363" cy="257675"/>
          </a:xfrm>
          <a:prstGeom prst="rect">
            <a:avLst/>
          </a:prstGeom>
          <a:noFill/>
          <a:ln>
            <a:noFill/>
          </a:ln>
        </p:spPr>
      </p:pic>
      <p:pic>
        <p:nvPicPr>
          <p:cNvPr id="240" name="Google Shape;240;p19"/>
          <p:cNvPicPr preferRelativeResize="0"/>
          <p:nvPr/>
        </p:nvPicPr>
        <p:blipFill>
          <a:blip r:embed="rId4">
            <a:alphaModFix/>
          </a:blip>
          <a:stretch>
            <a:fillRect/>
          </a:stretch>
        </p:blipFill>
        <p:spPr>
          <a:xfrm>
            <a:off x="6244450" y="1261825"/>
            <a:ext cx="467100" cy="257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0"/>
          <p:cNvSpPr txBox="1">
            <a:spLocks noGrp="1"/>
          </p:cNvSpPr>
          <p:nvPr>
            <p:ph type="title"/>
          </p:nvPr>
        </p:nvSpPr>
        <p:spPr>
          <a:xfrm>
            <a:off x="859575" y="535450"/>
            <a:ext cx="3349500" cy="572700"/>
          </a:xfrm>
          <a:prstGeom prst="rect">
            <a:avLst/>
          </a:prstGeom>
        </p:spPr>
        <p:txBody>
          <a:bodyPr spcFirstLastPara="1" wrap="square" lIns="91425" tIns="91425" rIns="91425" bIns="91425" anchor="ctr" anchorCtr="0">
            <a:noAutofit/>
          </a:bodyPr>
          <a:lstStyle/>
          <a:p>
            <a:pPr marL="457200" lvl="0" indent="-406400" algn="l" rtl="0">
              <a:spcBef>
                <a:spcPts val="0"/>
              </a:spcBef>
              <a:spcAft>
                <a:spcPts val="0"/>
              </a:spcAft>
              <a:buSzPts val="2800"/>
              <a:buAutoNum type="arabicPeriod"/>
            </a:pPr>
            <a:r>
              <a:rPr lang="en"/>
              <a:t>Performance</a:t>
            </a:r>
            <a:endParaRPr/>
          </a:p>
        </p:txBody>
      </p:sp>
      <p:pic>
        <p:nvPicPr>
          <p:cNvPr id="246" name="Google Shape;246;p20"/>
          <p:cNvPicPr preferRelativeResize="0"/>
          <p:nvPr/>
        </p:nvPicPr>
        <p:blipFill>
          <a:blip r:embed="rId3">
            <a:alphaModFix/>
          </a:blip>
          <a:stretch>
            <a:fillRect/>
          </a:stretch>
        </p:blipFill>
        <p:spPr>
          <a:xfrm>
            <a:off x="4336000" y="170275"/>
            <a:ext cx="4596225" cy="4802950"/>
          </a:xfrm>
          <a:prstGeom prst="rect">
            <a:avLst/>
          </a:prstGeom>
          <a:noFill/>
          <a:ln>
            <a:noFill/>
          </a:ln>
        </p:spPr>
      </p:pic>
      <p:pic>
        <p:nvPicPr>
          <p:cNvPr id="247" name="Google Shape;247;p20"/>
          <p:cNvPicPr preferRelativeResize="0"/>
          <p:nvPr/>
        </p:nvPicPr>
        <p:blipFill rotWithShape="1">
          <a:blip r:embed="rId4">
            <a:alphaModFix/>
          </a:blip>
          <a:srcRect b="61355"/>
          <a:stretch/>
        </p:blipFill>
        <p:spPr>
          <a:xfrm>
            <a:off x="6958584" y="667267"/>
            <a:ext cx="1852234" cy="735566"/>
          </a:xfrm>
          <a:prstGeom prst="rect">
            <a:avLst/>
          </a:prstGeom>
          <a:noFill/>
          <a:ln>
            <a:noFill/>
          </a:ln>
        </p:spPr>
      </p:pic>
      <p:sp>
        <p:nvSpPr>
          <p:cNvPr id="248" name="Google Shape;248;p20"/>
          <p:cNvSpPr txBox="1"/>
          <p:nvPr/>
        </p:nvSpPr>
        <p:spPr>
          <a:xfrm>
            <a:off x="551175" y="1035050"/>
            <a:ext cx="3966300" cy="90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latin typeface="Roboto"/>
                <a:ea typeface="Roboto"/>
                <a:cs typeface="Roboto"/>
                <a:sym typeface="Roboto"/>
              </a:rPr>
              <a:t>Points Over Projections: </a:t>
            </a:r>
            <a:endParaRPr sz="1800">
              <a:solidFill>
                <a:schemeClr val="lt1"/>
              </a:solidFill>
              <a:latin typeface="Roboto"/>
              <a:ea typeface="Roboto"/>
              <a:cs typeface="Roboto"/>
              <a:sym typeface="Roboto"/>
            </a:endParaRPr>
          </a:p>
          <a:p>
            <a:pPr marL="0" lvl="0" indent="0" algn="ctr" rtl="0">
              <a:spcBef>
                <a:spcPts val="0"/>
              </a:spcBef>
              <a:spcAft>
                <a:spcPts val="0"/>
              </a:spcAft>
              <a:buNone/>
            </a:pPr>
            <a:r>
              <a:rPr lang="en" sz="1800">
                <a:solidFill>
                  <a:schemeClr val="lt1"/>
                </a:solidFill>
                <a:latin typeface="Roboto"/>
                <a:ea typeface="Roboto"/>
                <a:cs typeface="Roboto"/>
                <a:sym typeface="Roboto"/>
              </a:rPr>
              <a:t>Actual Points - Projected Points</a:t>
            </a:r>
            <a:endParaRPr sz="1800">
              <a:solidFill>
                <a:schemeClr val="lt1"/>
              </a:solidFill>
              <a:latin typeface="Roboto"/>
              <a:ea typeface="Roboto"/>
              <a:cs typeface="Roboto"/>
              <a:sym typeface="Roboto"/>
            </a:endParaRPr>
          </a:p>
          <a:p>
            <a:pPr marL="0" lvl="0" indent="0" algn="ctr" rtl="0">
              <a:spcBef>
                <a:spcPts val="0"/>
              </a:spcBef>
              <a:spcAft>
                <a:spcPts val="0"/>
              </a:spcAft>
              <a:buNone/>
            </a:pPr>
            <a:r>
              <a:rPr lang="en" sz="1800">
                <a:solidFill>
                  <a:schemeClr val="lt1"/>
                </a:solidFill>
                <a:latin typeface="Roboto"/>
                <a:ea typeface="Roboto"/>
                <a:cs typeface="Roboto"/>
                <a:sym typeface="Roboto"/>
              </a:rPr>
              <a:t>for this season </a:t>
            </a:r>
            <a:endParaRPr sz="1800">
              <a:solidFill>
                <a:schemeClr val="lt1"/>
              </a:solidFill>
              <a:latin typeface="Roboto"/>
              <a:ea typeface="Roboto"/>
              <a:cs typeface="Roboto"/>
              <a:sym typeface="Roboto"/>
            </a:endParaRPr>
          </a:p>
        </p:txBody>
      </p:sp>
      <p:sp>
        <p:nvSpPr>
          <p:cNvPr id="249" name="Google Shape;249;p20"/>
          <p:cNvSpPr txBox="1"/>
          <p:nvPr/>
        </p:nvSpPr>
        <p:spPr>
          <a:xfrm>
            <a:off x="746775" y="1942850"/>
            <a:ext cx="3575100" cy="2628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lt1"/>
              </a:buClr>
              <a:buSzPts val="1800"/>
              <a:buFont typeface="Roboto"/>
              <a:buChar char="●"/>
            </a:pPr>
            <a:r>
              <a:rPr lang="en" sz="1800">
                <a:solidFill>
                  <a:schemeClr val="lt1"/>
                </a:solidFill>
                <a:latin typeface="Roboto"/>
                <a:ea typeface="Roboto"/>
                <a:cs typeface="Roboto"/>
                <a:sym typeface="Roboto"/>
              </a:rPr>
              <a:t>We expect young players to perform better earlier. </a:t>
            </a:r>
            <a:endParaRPr sz="1800">
              <a:solidFill>
                <a:schemeClr val="lt1"/>
              </a:solidFill>
              <a:latin typeface="Roboto"/>
              <a:ea typeface="Roboto"/>
              <a:cs typeface="Roboto"/>
              <a:sym typeface="Roboto"/>
            </a:endParaRPr>
          </a:p>
          <a:p>
            <a:pPr marL="0" lvl="0" indent="0" algn="l" rtl="0">
              <a:lnSpc>
                <a:spcPct val="115000"/>
              </a:lnSpc>
              <a:spcBef>
                <a:spcPts val="0"/>
              </a:spcBef>
              <a:spcAft>
                <a:spcPts val="0"/>
              </a:spcAft>
              <a:buNone/>
            </a:pPr>
            <a:endParaRPr sz="1800">
              <a:solidFill>
                <a:schemeClr val="lt1"/>
              </a:solidFill>
              <a:latin typeface="Roboto"/>
              <a:ea typeface="Roboto"/>
              <a:cs typeface="Roboto"/>
              <a:sym typeface="Roboto"/>
            </a:endParaRPr>
          </a:p>
          <a:p>
            <a:pPr marL="457200" lvl="0" indent="-342900" algn="l" rtl="0">
              <a:lnSpc>
                <a:spcPct val="115000"/>
              </a:lnSpc>
              <a:spcBef>
                <a:spcPts val="0"/>
              </a:spcBef>
              <a:spcAft>
                <a:spcPts val="0"/>
              </a:spcAft>
              <a:buClr>
                <a:schemeClr val="lt1"/>
              </a:buClr>
              <a:buSzPts val="1800"/>
              <a:buFont typeface="Roboto"/>
              <a:buChar char="●"/>
            </a:pPr>
            <a:r>
              <a:rPr lang="en" sz="1800">
                <a:solidFill>
                  <a:schemeClr val="lt1"/>
                </a:solidFill>
                <a:latin typeface="Roboto"/>
                <a:ea typeface="Roboto"/>
                <a:cs typeface="Roboto"/>
                <a:sym typeface="Roboto"/>
              </a:rPr>
              <a:t>Age is a constant factor in evaluating players over 30</a:t>
            </a:r>
            <a:endParaRPr sz="1800">
              <a:solidFill>
                <a:schemeClr val="lt1"/>
              </a:solidFill>
              <a:latin typeface="Roboto"/>
              <a:ea typeface="Roboto"/>
              <a:cs typeface="Roboto"/>
              <a:sym typeface="Roboto"/>
            </a:endParaRPr>
          </a:p>
          <a:p>
            <a:pPr marL="0" lvl="0" indent="0" algn="l" rtl="0">
              <a:lnSpc>
                <a:spcPct val="115000"/>
              </a:lnSpc>
              <a:spcBef>
                <a:spcPts val="0"/>
              </a:spcBef>
              <a:spcAft>
                <a:spcPts val="0"/>
              </a:spcAft>
              <a:buNone/>
            </a:pPr>
            <a:endParaRPr sz="1800">
              <a:solidFill>
                <a:schemeClr val="lt1"/>
              </a:solidFill>
              <a:latin typeface="Roboto"/>
              <a:ea typeface="Roboto"/>
              <a:cs typeface="Roboto"/>
              <a:sym typeface="Roboto"/>
            </a:endParaRPr>
          </a:p>
          <a:p>
            <a:pPr marL="457200" lvl="0" indent="-342900" algn="l" rtl="0">
              <a:lnSpc>
                <a:spcPct val="115000"/>
              </a:lnSpc>
              <a:spcBef>
                <a:spcPts val="0"/>
              </a:spcBef>
              <a:spcAft>
                <a:spcPts val="0"/>
              </a:spcAft>
              <a:buClr>
                <a:schemeClr val="lt1"/>
              </a:buClr>
              <a:buSzPts val="1800"/>
              <a:buFont typeface="Roboto"/>
              <a:buChar char="●"/>
            </a:pPr>
            <a:r>
              <a:rPr lang="en" sz="1800">
                <a:solidFill>
                  <a:schemeClr val="lt1"/>
                </a:solidFill>
                <a:latin typeface="Roboto"/>
                <a:ea typeface="Roboto"/>
                <a:cs typeface="Roboto"/>
                <a:sym typeface="Roboto"/>
              </a:rPr>
              <a:t>At what age are players more likely to overperform?</a:t>
            </a:r>
            <a:endParaRPr sz="1800">
              <a:solidFill>
                <a:schemeClr val="lt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grpSp>
        <p:nvGrpSpPr>
          <p:cNvPr id="254" name="Google Shape;254;p21"/>
          <p:cNvGrpSpPr/>
          <p:nvPr/>
        </p:nvGrpSpPr>
        <p:grpSpPr>
          <a:xfrm>
            <a:off x="1090699" y="1350604"/>
            <a:ext cx="2120858" cy="2442300"/>
            <a:chOff x="4600897" y="1783601"/>
            <a:chExt cx="782778" cy="901417"/>
          </a:xfrm>
        </p:grpSpPr>
        <p:sp>
          <p:nvSpPr>
            <p:cNvPr id="255" name="Google Shape;255;p21"/>
            <p:cNvSpPr/>
            <p:nvPr/>
          </p:nvSpPr>
          <p:spPr>
            <a:xfrm>
              <a:off x="4917833" y="2258320"/>
              <a:ext cx="22547" cy="22033"/>
            </a:xfrm>
            <a:custGeom>
              <a:avLst/>
              <a:gdLst/>
              <a:ahLst/>
              <a:cxnLst/>
              <a:rect l="l" t="t" r="r" b="b"/>
              <a:pathLst>
                <a:path w="1317" h="1287" extrusionOk="0">
                  <a:moveTo>
                    <a:pt x="674" y="1"/>
                  </a:moveTo>
                  <a:cubicBezTo>
                    <a:pt x="455" y="205"/>
                    <a:pt x="220" y="408"/>
                    <a:pt x="0" y="612"/>
                  </a:cubicBezTo>
                  <a:cubicBezTo>
                    <a:pt x="204" y="832"/>
                    <a:pt x="423" y="1051"/>
                    <a:pt x="643" y="1286"/>
                  </a:cubicBezTo>
                  <a:cubicBezTo>
                    <a:pt x="705" y="1223"/>
                    <a:pt x="768" y="1161"/>
                    <a:pt x="847" y="1098"/>
                  </a:cubicBezTo>
                  <a:cubicBezTo>
                    <a:pt x="1003" y="957"/>
                    <a:pt x="1160" y="800"/>
                    <a:pt x="1317" y="659"/>
                  </a:cubicBezTo>
                  <a:cubicBezTo>
                    <a:pt x="1097" y="440"/>
                    <a:pt x="878" y="205"/>
                    <a:pt x="674" y="1"/>
                  </a:cubicBezTo>
                  <a:close/>
                </a:path>
              </a:pathLst>
            </a:custGeom>
            <a:solidFill>
              <a:srgbClr val="0F31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1"/>
            <p:cNvSpPr/>
            <p:nvPr/>
          </p:nvSpPr>
          <p:spPr>
            <a:xfrm>
              <a:off x="5044217" y="2258320"/>
              <a:ext cx="22564" cy="22033"/>
            </a:xfrm>
            <a:custGeom>
              <a:avLst/>
              <a:gdLst/>
              <a:ahLst/>
              <a:cxnLst/>
              <a:rect l="l" t="t" r="r" b="b"/>
              <a:pathLst>
                <a:path w="1318" h="1287" extrusionOk="0">
                  <a:moveTo>
                    <a:pt x="643" y="1"/>
                  </a:moveTo>
                  <a:cubicBezTo>
                    <a:pt x="440" y="205"/>
                    <a:pt x="220" y="440"/>
                    <a:pt x="1" y="659"/>
                  </a:cubicBezTo>
                  <a:cubicBezTo>
                    <a:pt x="157" y="800"/>
                    <a:pt x="314" y="957"/>
                    <a:pt x="471" y="1098"/>
                  </a:cubicBezTo>
                  <a:cubicBezTo>
                    <a:pt x="534" y="1161"/>
                    <a:pt x="612" y="1223"/>
                    <a:pt x="675" y="1286"/>
                  </a:cubicBezTo>
                  <a:cubicBezTo>
                    <a:pt x="894" y="1067"/>
                    <a:pt x="1114" y="832"/>
                    <a:pt x="1317" y="612"/>
                  </a:cubicBezTo>
                  <a:cubicBezTo>
                    <a:pt x="1082" y="408"/>
                    <a:pt x="863" y="205"/>
                    <a:pt x="643" y="1"/>
                  </a:cubicBezTo>
                  <a:close/>
                </a:path>
              </a:pathLst>
            </a:custGeom>
            <a:solidFill>
              <a:srgbClr val="0F31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1"/>
            <p:cNvSpPr/>
            <p:nvPr/>
          </p:nvSpPr>
          <p:spPr>
            <a:xfrm>
              <a:off x="4600897" y="1783601"/>
              <a:ext cx="782778" cy="571329"/>
            </a:xfrm>
            <a:custGeom>
              <a:avLst/>
              <a:gdLst/>
              <a:ahLst/>
              <a:cxnLst/>
              <a:rect l="l" t="t" r="r" b="b"/>
              <a:pathLst>
                <a:path w="45723" h="33372" extrusionOk="0">
                  <a:moveTo>
                    <a:pt x="44202" y="1521"/>
                  </a:moveTo>
                  <a:lnTo>
                    <a:pt x="44202" y="31851"/>
                  </a:lnTo>
                  <a:lnTo>
                    <a:pt x="1505" y="31851"/>
                  </a:lnTo>
                  <a:lnTo>
                    <a:pt x="1505" y="1521"/>
                  </a:lnTo>
                  <a:close/>
                  <a:moveTo>
                    <a:pt x="1" y="1"/>
                  </a:moveTo>
                  <a:lnTo>
                    <a:pt x="1" y="33372"/>
                  </a:lnTo>
                  <a:lnTo>
                    <a:pt x="45723" y="33372"/>
                  </a:lnTo>
                  <a:lnTo>
                    <a:pt x="457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1"/>
            <p:cNvSpPr/>
            <p:nvPr/>
          </p:nvSpPr>
          <p:spPr>
            <a:xfrm>
              <a:off x="4782307" y="1905979"/>
              <a:ext cx="415417" cy="363081"/>
            </a:xfrm>
            <a:custGeom>
              <a:avLst/>
              <a:gdLst/>
              <a:ahLst/>
              <a:cxnLst/>
              <a:rect l="l" t="t" r="r" b="b"/>
              <a:pathLst>
                <a:path w="24265" h="21208" extrusionOk="0">
                  <a:moveTo>
                    <a:pt x="22744" y="1521"/>
                  </a:moveTo>
                  <a:lnTo>
                    <a:pt x="22744" y="19703"/>
                  </a:lnTo>
                  <a:lnTo>
                    <a:pt x="1521" y="19703"/>
                  </a:lnTo>
                  <a:lnTo>
                    <a:pt x="1521" y="1521"/>
                  </a:lnTo>
                  <a:close/>
                  <a:moveTo>
                    <a:pt x="1" y="0"/>
                  </a:moveTo>
                  <a:lnTo>
                    <a:pt x="1" y="21208"/>
                  </a:lnTo>
                  <a:lnTo>
                    <a:pt x="24264" y="21208"/>
                  </a:lnTo>
                  <a:lnTo>
                    <a:pt x="242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1"/>
            <p:cNvSpPr/>
            <p:nvPr/>
          </p:nvSpPr>
          <p:spPr>
            <a:xfrm>
              <a:off x="4820691" y="2316821"/>
              <a:ext cx="53414" cy="49939"/>
            </a:xfrm>
            <a:custGeom>
              <a:avLst/>
              <a:gdLst/>
              <a:ahLst/>
              <a:cxnLst/>
              <a:rect l="l" t="t" r="r" b="b"/>
              <a:pathLst>
                <a:path w="3120" h="2917" extrusionOk="0">
                  <a:moveTo>
                    <a:pt x="2477" y="1"/>
                  </a:moveTo>
                  <a:cubicBezTo>
                    <a:pt x="2241" y="205"/>
                    <a:pt x="2006" y="393"/>
                    <a:pt x="1771" y="581"/>
                  </a:cubicBezTo>
                  <a:cubicBezTo>
                    <a:pt x="1442" y="863"/>
                    <a:pt x="1097" y="1129"/>
                    <a:pt x="768" y="1396"/>
                  </a:cubicBezTo>
                  <a:cubicBezTo>
                    <a:pt x="517" y="1600"/>
                    <a:pt x="266" y="1788"/>
                    <a:pt x="0" y="1991"/>
                  </a:cubicBezTo>
                  <a:cubicBezTo>
                    <a:pt x="110" y="2289"/>
                    <a:pt x="204" y="2603"/>
                    <a:pt x="298" y="2916"/>
                  </a:cubicBezTo>
                  <a:cubicBezTo>
                    <a:pt x="564" y="2728"/>
                    <a:pt x="815" y="2524"/>
                    <a:pt x="1066" y="2321"/>
                  </a:cubicBezTo>
                  <a:cubicBezTo>
                    <a:pt x="1520" y="1976"/>
                    <a:pt x="1975" y="1615"/>
                    <a:pt x="2414" y="1255"/>
                  </a:cubicBezTo>
                  <a:cubicBezTo>
                    <a:pt x="2649" y="1051"/>
                    <a:pt x="2884" y="863"/>
                    <a:pt x="3119" y="659"/>
                  </a:cubicBezTo>
                  <a:cubicBezTo>
                    <a:pt x="2900" y="440"/>
                    <a:pt x="2680" y="220"/>
                    <a:pt x="2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1"/>
            <p:cNvSpPr/>
            <p:nvPr/>
          </p:nvSpPr>
          <p:spPr>
            <a:xfrm>
              <a:off x="4977669" y="2564779"/>
              <a:ext cx="139014" cy="111931"/>
            </a:xfrm>
            <a:custGeom>
              <a:avLst/>
              <a:gdLst/>
              <a:ahLst/>
              <a:cxnLst/>
              <a:rect l="l" t="t" r="r" b="b"/>
              <a:pathLst>
                <a:path w="8120" h="6538" extrusionOk="0">
                  <a:moveTo>
                    <a:pt x="8120" y="1"/>
                  </a:moveTo>
                  <a:lnTo>
                    <a:pt x="8120" y="1"/>
                  </a:lnTo>
                  <a:cubicBezTo>
                    <a:pt x="7791" y="283"/>
                    <a:pt x="7446" y="565"/>
                    <a:pt x="7117" y="832"/>
                  </a:cubicBezTo>
                  <a:cubicBezTo>
                    <a:pt x="6521" y="1318"/>
                    <a:pt x="5925" y="1788"/>
                    <a:pt x="5314" y="2258"/>
                  </a:cubicBezTo>
                  <a:cubicBezTo>
                    <a:pt x="5063" y="2462"/>
                    <a:pt x="4797" y="2650"/>
                    <a:pt x="4530" y="2854"/>
                  </a:cubicBezTo>
                  <a:cubicBezTo>
                    <a:pt x="3355" y="3731"/>
                    <a:pt x="2117" y="4609"/>
                    <a:pt x="831" y="5456"/>
                  </a:cubicBezTo>
                  <a:cubicBezTo>
                    <a:pt x="565" y="5628"/>
                    <a:pt x="283" y="5816"/>
                    <a:pt x="1" y="5989"/>
                  </a:cubicBezTo>
                  <a:cubicBezTo>
                    <a:pt x="283" y="6177"/>
                    <a:pt x="549" y="6365"/>
                    <a:pt x="831" y="6537"/>
                  </a:cubicBezTo>
                  <a:cubicBezTo>
                    <a:pt x="1113" y="6349"/>
                    <a:pt x="1396" y="6177"/>
                    <a:pt x="1678" y="5989"/>
                  </a:cubicBezTo>
                  <a:cubicBezTo>
                    <a:pt x="2963" y="5142"/>
                    <a:pt x="4186" y="4249"/>
                    <a:pt x="5361" y="3371"/>
                  </a:cubicBezTo>
                  <a:cubicBezTo>
                    <a:pt x="5628" y="3167"/>
                    <a:pt x="5878" y="2979"/>
                    <a:pt x="6145" y="2775"/>
                  </a:cubicBezTo>
                  <a:cubicBezTo>
                    <a:pt x="6427" y="2556"/>
                    <a:pt x="6709" y="2336"/>
                    <a:pt x="6991" y="2117"/>
                  </a:cubicBezTo>
                  <a:cubicBezTo>
                    <a:pt x="7320" y="1835"/>
                    <a:pt x="7650" y="1584"/>
                    <a:pt x="7979" y="1318"/>
                  </a:cubicBezTo>
                  <a:cubicBezTo>
                    <a:pt x="8010" y="879"/>
                    <a:pt x="8057" y="440"/>
                    <a:pt x="8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1"/>
            <p:cNvSpPr/>
            <p:nvPr/>
          </p:nvSpPr>
          <p:spPr>
            <a:xfrm>
              <a:off x="5110508" y="2316821"/>
              <a:ext cx="53414" cy="49939"/>
            </a:xfrm>
            <a:custGeom>
              <a:avLst/>
              <a:gdLst/>
              <a:ahLst/>
              <a:cxnLst/>
              <a:rect l="l" t="t" r="r" b="b"/>
              <a:pathLst>
                <a:path w="3120" h="2917" extrusionOk="0">
                  <a:moveTo>
                    <a:pt x="643" y="1"/>
                  </a:moveTo>
                  <a:cubicBezTo>
                    <a:pt x="439" y="220"/>
                    <a:pt x="220" y="440"/>
                    <a:pt x="0" y="659"/>
                  </a:cubicBezTo>
                  <a:cubicBezTo>
                    <a:pt x="235" y="863"/>
                    <a:pt x="471" y="1051"/>
                    <a:pt x="706" y="1255"/>
                  </a:cubicBezTo>
                  <a:cubicBezTo>
                    <a:pt x="1145" y="1615"/>
                    <a:pt x="1599" y="1976"/>
                    <a:pt x="2054" y="2321"/>
                  </a:cubicBezTo>
                  <a:cubicBezTo>
                    <a:pt x="2304" y="2524"/>
                    <a:pt x="2555" y="2728"/>
                    <a:pt x="2822" y="2916"/>
                  </a:cubicBezTo>
                  <a:cubicBezTo>
                    <a:pt x="2916" y="2603"/>
                    <a:pt x="3010" y="2289"/>
                    <a:pt x="3119" y="1991"/>
                  </a:cubicBezTo>
                  <a:cubicBezTo>
                    <a:pt x="2853" y="1788"/>
                    <a:pt x="2602" y="1600"/>
                    <a:pt x="2351" y="1396"/>
                  </a:cubicBezTo>
                  <a:cubicBezTo>
                    <a:pt x="2007" y="1129"/>
                    <a:pt x="1677" y="863"/>
                    <a:pt x="1348" y="581"/>
                  </a:cubicBezTo>
                  <a:cubicBezTo>
                    <a:pt x="1113" y="393"/>
                    <a:pt x="878" y="189"/>
                    <a:pt x="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1"/>
            <p:cNvSpPr/>
            <p:nvPr/>
          </p:nvSpPr>
          <p:spPr>
            <a:xfrm>
              <a:off x="4779619" y="2237930"/>
              <a:ext cx="425346" cy="447089"/>
            </a:xfrm>
            <a:custGeom>
              <a:avLst/>
              <a:gdLst/>
              <a:ahLst/>
              <a:cxnLst/>
              <a:rect l="l" t="t" r="r" b="b"/>
              <a:pathLst>
                <a:path w="24845" h="26115" extrusionOk="0">
                  <a:moveTo>
                    <a:pt x="2023" y="2869"/>
                  </a:moveTo>
                  <a:lnTo>
                    <a:pt x="2023" y="2869"/>
                  </a:lnTo>
                  <a:cubicBezTo>
                    <a:pt x="2618" y="3543"/>
                    <a:pt x="3339" y="4327"/>
                    <a:pt x="4170" y="5189"/>
                  </a:cubicBezTo>
                  <a:cubicBezTo>
                    <a:pt x="4374" y="5408"/>
                    <a:pt x="4593" y="5628"/>
                    <a:pt x="4813" y="5863"/>
                  </a:cubicBezTo>
                  <a:cubicBezTo>
                    <a:pt x="5706" y="6788"/>
                    <a:pt x="6709" y="7791"/>
                    <a:pt x="7822" y="8841"/>
                  </a:cubicBezTo>
                  <a:cubicBezTo>
                    <a:pt x="6819" y="9656"/>
                    <a:pt x="5769" y="10487"/>
                    <a:pt x="4672" y="11286"/>
                  </a:cubicBezTo>
                  <a:cubicBezTo>
                    <a:pt x="4296" y="9703"/>
                    <a:pt x="3872" y="8230"/>
                    <a:pt x="3465" y="6929"/>
                  </a:cubicBezTo>
                  <a:cubicBezTo>
                    <a:pt x="3371" y="6615"/>
                    <a:pt x="3261" y="6302"/>
                    <a:pt x="3167" y="6004"/>
                  </a:cubicBezTo>
                  <a:cubicBezTo>
                    <a:pt x="2760" y="4797"/>
                    <a:pt x="2368" y="3747"/>
                    <a:pt x="2023" y="2869"/>
                  </a:cubicBezTo>
                  <a:close/>
                  <a:moveTo>
                    <a:pt x="22823" y="2869"/>
                  </a:moveTo>
                  <a:cubicBezTo>
                    <a:pt x="22478" y="3731"/>
                    <a:pt x="22086" y="4797"/>
                    <a:pt x="21678" y="6004"/>
                  </a:cubicBezTo>
                  <a:cubicBezTo>
                    <a:pt x="21584" y="6302"/>
                    <a:pt x="21475" y="6615"/>
                    <a:pt x="21381" y="6929"/>
                  </a:cubicBezTo>
                  <a:cubicBezTo>
                    <a:pt x="20973" y="8230"/>
                    <a:pt x="20550" y="9703"/>
                    <a:pt x="20174" y="11286"/>
                  </a:cubicBezTo>
                  <a:cubicBezTo>
                    <a:pt x="19077" y="10487"/>
                    <a:pt x="18026" y="9656"/>
                    <a:pt x="17023" y="8841"/>
                  </a:cubicBezTo>
                  <a:cubicBezTo>
                    <a:pt x="18120" y="7791"/>
                    <a:pt x="19139" y="6788"/>
                    <a:pt x="20033" y="5863"/>
                  </a:cubicBezTo>
                  <a:cubicBezTo>
                    <a:pt x="20252" y="5628"/>
                    <a:pt x="20472" y="5408"/>
                    <a:pt x="20675" y="5189"/>
                  </a:cubicBezTo>
                  <a:cubicBezTo>
                    <a:pt x="21506" y="4327"/>
                    <a:pt x="22227" y="3543"/>
                    <a:pt x="22823" y="2869"/>
                  </a:cubicBezTo>
                  <a:close/>
                  <a:moveTo>
                    <a:pt x="12415" y="6067"/>
                  </a:moveTo>
                  <a:cubicBezTo>
                    <a:pt x="13387" y="6960"/>
                    <a:pt x="14453" y="7900"/>
                    <a:pt x="15628" y="8888"/>
                  </a:cubicBezTo>
                  <a:cubicBezTo>
                    <a:pt x="14625" y="9797"/>
                    <a:pt x="13559" y="10753"/>
                    <a:pt x="12431" y="11709"/>
                  </a:cubicBezTo>
                  <a:cubicBezTo>
                    <a:pt x="11286" y="10753"/>
                    <a:pt x="10221" y="9797"/>
                    <a:pt x="9217" y="8872"/>
                  </a:cubicBezTo>
                  <a:cubicBezTo>
                    <a:pt x="10377" y="7900"/>
                    <a:pt x="11459" y="6960"/>
                    <a:pt x="12415" y="6067"/>
                  </a:cubicBezTo>
                  <a:close/>
                  <a:moveTo>
                    <a:pt x="8496" y="9468"/>
                  </a:moveTo>
                  <a:cubicBezTo>
                    <a:pt x="8543" y="9515"/>
                    <a:pt x="8590" y="9546"/>
                    <a:pt x="8622" y="9593"/>
                  </a:cubicBezTo>
                  <a:cubicBezTo>
                    <a:pt x="9562" y="10455"/>
                    <a:pt x="10581" y="11364"/>
                    <a:pt x="11710" y="12305"/>
                  </a:cubicBezTo>
                  <a:cubicBezTo>
                    <a:pt x="10628" y="13198"/>
                    <a:pt x="9484" y="14092"/>
                    <a:pt x="8308" y="14954"/>
                  </a:cubicBezTo>
                  <a:cubicBezTo>
                    <a:pt x="7164" y="13998"/>
                    <a:pt x="6098" y="13026"/>
                    <a:pt x="5111" y="12101"/>
                  </a:cubicBezTo>
                  <a:cubicBezTo>
                    <a:pt x="6302" y="11223"/>
                    <a:pt x="7430" y="10346"/>
                    <a:pt x="8496" y="9468"/>
                  </a:cubicBezTo>
                  <a:close/>
                  <a:moveTo>
                    <a:pt x="16334" y="9468"/>
                  </a:moveTo>
                  <a:cubicBezTo>
                    <a:pt x="17399" y="10346"/>
                    <a:pt x="18544" y="11223"/>
                    <a:pt x="19735" y="12101"/>
                  </a:cubicBezTo>
                  <a:cubicBezTo>
                    <a:pt x="18747" y="13026"/>
                    <a:pt x="17681" y="13998"/>
                    <a:pt x="16537" y="14954"/>
                  </a:cubicBezTo>
                  <a:cubicBezTo>
                    <a:pt x="15362" y="14092"/>
                    <a:pt x="14217" y="13198"/>
                    <a:pt x="13136" y="12305"/>
                  </a:cubicBezTo>
                  <a:cubicBezTo>
                    <a:pt x="14264" y="11364"/>
                    <a:pt x="15283" y="10455"/>
                    <a:pt x="16208" y="9593"/>
                  </a:cubicBezTo>
                  <a:cubicBezTo>
                    <a:pt x="16255" y="9546"/>
                    <a:pt x="16302" y="9515"/>
                    <a:pt x="16334" y="9468"/>
                  </a:cubicBezTo>
                  <a:close/>
                  <a:moveTo>
                    <a:pt x="5158" y="13402"/>
                  </a:moveTo>
                  <a:lnTo>
                    <a:pt x="5158" y="13402"/>
                  </a:lnTo>
                  <a:cubicBezTo>
                    <a:pt x="5894" y="14076"/>
                    <a:pt x="6678" y="14797"/>
                    <a:pt x="7540" y="15518"/>
                  </a:cubicBezTo>
                  <a:cubicBezTo>
                    <a:pt x="6960" y="15941"/>
                    <a:pt x="6365" y="16349"/>
                    <a:pt x="5753" y="16756"/>
                  </a:cubicBezTo>
                  <a:cubicBezTo>
                    <a:pt x="5581" y="15597"/>
                    <a:pt x="5377" y="14468"/>
                    <a:pt x="5158" y="13402"/>
                  </a:cubicBezTo>
                  <a:close/>
                  <a:moveTo>
                    <a:pt x="19688" y="13402"/>
                  </a:moveTo>
                  <a:lnTo>
                    <a:pt x="19688" y="13402"/>
                  </a:lnTo>
                  <a:cubicBezTo>
                    <a:pt x="19468" y="14468"/>
                    <a:pt x="19265" y="15597"/>
                    <a:pt x="19092" y="16756"/>
                  </a:cubicBezTo>
                  <a:cubicBezTo>
                    <a:pt x="18481" y="16349"/>
                    <a:pt x="17885" y="15941"/>
                    <a:pt x="17305" y="15518"/>
                  </a:cubicBezTo>
                  <a:cubicBezTo>
                    <a:pt x="18152" y="14781"/>
                    <a:pt x="18951" y="14076"/>
                    <a:pt x="19688" y="13402"/>
                  </a:cubicBezTo>
                  <a:close/>
                  <a:moveTo>
                    <a:pt x="12415" y="12901"/>
                  </a:moveTo>
                  <a:cubicBezTo>
                    <a:pt x="13481" y="13778"/>
                    <a:pt x="14625" y="14672"/>
                    <a:pt x="15816" y="15565"/>
                  </a:cubicBezTo>
                  <a:cubicBezTo>
                    <a:pt x="14750" y="16474"/>
                    <a:pt x="13606" y="17368"/>
                    <a:pt x="12431" y="18261"/>
                  </a:cubicBezTo>
                  <a:cubicBezTo>
                    <a:pt x="11239" y="17368"/>
                    <a:pt x="10095" y="16474"/>
                    <a:pt x="9014" y="15565"/>
                  </a:cubicBezTo>
                  <a:cubicBezTo>
                    <a:pt x="10221" y="14672"/>
                    <a:pt x="11365" y="13778"/>
                    <a:pt x="12415" y="12901"/>
                  </a:cubicBezTo>
                  <a:close/>
                  <a:moveTo>
                    <a:pt x="8261" y="16129"/>
                  </a:moveTo>
                  <a:cubicBezTo>
                    <a:pt x="9311" y="17007"/>
                    <a:pt x="10456" y="17916"/>
                    <a:pt x="11647" y="18825"/>
                  </a:cubicBezTo>
                  <a:cubicBezTo>
                    <a:pt x="10471" y="19703"/>
                    <a:pt x="9233" y="20550"/>
                    <a:pt x="7948" y="21365"/>
                  </a:cubicBezTo>
                  <a:cubicBezTo>
                    <a:pt x="7666" y="21537"/>
                    <a:pt x="7399" y="21710"/>
                    <a:pt x="7117" y="21882"/>
                  </a:cubicBezTo>
                  <a:cubicBezTo>
                    <a:pt x="6866" y="22039"/>
                    <a:pt x="6615" y="22195"/>
                    <a:pt x="6365" y="22337"/>
                  </a:cubicBezTo>
                  <a:cubicBezTo>
                    <a:pt x="6349" y="21960"/>
                    <a:pt x="6318" y="21600"/>
                    <a:pt x="6286" y="21224"/>
                  </a:cubicBezTo>
                  <a:cubicBezTo>
                    <a:pt x="6255" y="20800"/>
                    <a:pt x="6208" y="20377"/>
                    <a:pt x="6177" y="19954"/>
                  </a:cubicBezTo>
                  <a:cubicBezTo>
                    <a:pt x="6098" y="19202"/>
                    <a:pt x="6004" y="18465"/>
                    <a:pt x="5910" y="17760"/>
                  </a:cubicBezTo>
                  <a:cubicBezTo>
                    <a:pt x="6709" y="17227"/>
                    <a:pt x="7493" y="16678"/>
                    <a:pt x="8261" y="16129"/>
                  </a:cubicBezTo>
                  <a:close/>
                  <a:moveTo>
                    <a:pt x="16584" y="16129"/>
                  </a:moveTo>
                  <a:cubicBezTo>
                    <a:pt x="17352" y="16678"/>
                    <a:pt x="18136" y="17227"/>
                    <a:pt x="18935" y="17760"/>
                  </a:cubicBezTo>
                  <a:cubicBezTo>
                    <a:pt x="18841" y="18465"/>
                    <a:pt x="18747" y="19186"/>
                    <a:pt x="18685" y="19923"/>
                  </a:cubicBezTo>
                  <a:cubicBezTo>
                    <a:pt x="18638" y="20346"/>
                    <a:pt x="18591" y="20769"/>
                    <a:pt x="18559" y="21208"/>
                  </a:cubicBezTo>
                  <a:cubicBezTo>
                    <a:pt x="18528" y="21584"/>
                    <a:pt x="18497" y="21960"/>
                    <a:pt x="18481" y="22337"/>
                  </a:cubicBezTo>
                  <a:cubicBezTo>
                    <a:pt x="18214" y="22180"/>
                    <a:pt x="17964" y="22023"/>
                    <a:pt x="17713" y="21866"/>
                  </a:cubicBezTo>
                  <a:cubicBezTo>
                    <a:pt x="17431" y="21710"/>
                    <a:pt x="17149" y="21521"/>
                    <a:pt x="16882" y="21349"/>
                  </a:cubicBezTo>
                  <a:cubicBezTo>
                    <a:pt x="15612" y="20550"/>
                    <a:pt x="14374" y="19703"/>
                    <a:pt x="13183" y="18825"/>
                  </a:cubicBezTo>
                  <a:cubicBezTo>
                    <a:pt x="14390" y="17916"/>
                    <a:pt x="15534" y="17007"/>
                    <a:pt x="16584" y="16129"/>
                  </a:cubicBezTo>
                  <a:close/>
                  <a:moveTo>
                    <a:pt x="769" y="1"/>
                  </a:moveTo>
                  <a:lnTo>
                    <a:pt x="487" y="236"/>
                  </a:lnTo>
                  <a:lnTo>
                    <a:pt x="1" y="486"/>
                  </a:lnTo>
                  <a:cubicBezTo>
                    <a:pt x="17" y="534"/>
                    <a:pt x="1161" y="2791"/>
                    <a:pt x="2399" y="6599"/>
                  </a:cubicBezTo>
                  <a:cubicBezTo>
                    <a:pt x="2509" y="6897"/>
                    <a:pt x="2603" y="7211"/>
                    <a:pt x="2697" y="7524"/>
                  </a:cubicBezTo>
                  <a:cubicBezTo>
                    <a:pt x="2995" y="8480"/>
                    <a:pt x="3292" y="9531"/>
                    <a:pt x="3575" y="10643"/>
                  </a:cubicBezTo>
                  <a:cubicBezTo>
                    <a:pt x="3684" y="11035"/>
                    <a:pt x="3778" y="11443"/>
                    <a:pt x="3888" y="11866"/>
                  </a:cubicBezTo>
                  <a:cubicBezTo>
                    <a:pt x="3919" y="12023"/>
                    <a:pt x="3951" y="12164"/>
                    <a:pt x="3982" y="12321"/>
                  </a:cubicBezTo>
                  <a:cubicBezTo>
                    <a:pt x="4029" y="12493"/>
                    <a:pt x="4061" y="12665"/>
                    <a:pt x="4108" y="12838"/>
                  </a:cubicBezTo>
                  <a:cubicBezTo>
                    <a:pt x="4405" y="14233"/>
                    <a:pt x="4687" y="15738"/>
                    <a:pt x="4923" y="17305"/>
                  </a:cubicBezTo>
                  <a:cubicBezTo>
                    <a:pt x="4970" y="17634"/>
                    <a:pt x="5017" y="17963"/>
                    <a:pt x="5064" y="18308"/>
                  </a:cubicBezTo>
                  <a:cubicBezTo>
                    <a:pt x="5095" y="18575"/>
                    <a:pt x="5126" y="18841"/>
                    <a:pt x="5158" y="19123"/>
                  </a:cubicBezTo>
                  <a:cubicBezTo>
                    <a:pt x="5220" y="19562"/>
                    <a:pt x="5267" y="19985"/>
                    <a:pt x="5299" y="20440"/>
                  </a:cubicBezTo>
                  <a:cubicBezTo>
                    <a:pt x="5377" y="21224"/>
                    <a:pt x="5440" y="22039"/>
                    <a:pt x="5487" y="22854"/>
                  </a:cubicBezTo>
                  <a:cubicBezTo>
                    <a:pt x="5503" y="23183"/>
                    <a:pt x="5518" y="23528"/>
                    <a:pt x="5534" y="23873"/>
                  </a:cubicBezTo>
                  <a:cubicBezTo>
                    <a:pt x="5565" y="24609"/>
                    <a:pt x="5581" y="25362"/>
                    <a:pt x="5581" y="26114"/>
                  </a:cubicBezTo>
                  <a:lnTo>
                    <a:pt x="6490" y="26114"/>
                  </a:lnTo>
                  <a:cubicBezTo>
                    <a:pt x="6490" y="25189"/>
                    <a:pt x="6459" y="24264"/>
                    <a:pt x="6427" y="23355"/>
                  </a:cubicBezTo>
                  <a:cubicBezTo>
                    <a:pt x="6913" y="23073"/>
                    <a:pt x="7415" y="22775"/>
                    <a:pt x="7885" y="22478"/>
                  </a:cubicBezTo>
                  <a:cubicBezTo>
                    <a:pt x="8167" y="22305"/>
                    <a:pt x="8449" y="22133"/>
                    <a:pt x="8716" y="21945"/>
                  </a:cubicBezTo>
                  <a:cubicBezTo>
                    <a:pt x="10001" y="21130"/>
                    <a:pt x="11239" y="20267"/>
                    <a:pt x="12431" y="19405"/>
                  </a:cubicBezTo>
                  <a:cubicBezTo>
                    <a:pt x="13590" y="20267"/>
                    <a:pt x="14829" y="21114"/>
                    <a:pt x="16098" y="21945"/>
                  </a:cubicBezTo>
                  <a:cubicBezTo>
                    <a:pt x="16381" y="22117"/>
                    <a:pt x="16663" y="22289"/>
                    <a:pt x="16929" y="22462"/>
                  </a:cubicBezTo>
                  <a:cubicBezTo>
                    <a:pt x="17415" y="22775"/>
                    <a:pt x="17917" y="23073"/>
                    <a:pt x="18418" y="23355"/>
                  </a:cubicBezTo>
                  <a:cubicBezTo>
                    <a:pt x="18387" y="24264"/>
                    <a:pt x="18355" y="25189"/>
                    <a:pt x="18355" y="26114"/>
                  </a:cubicBezTo>
                  <a:lnTo>
                    <a:pt x="19265" y="26114"/>
                  </a:lnTo>
                  <a:cubicBezTo>
                    <a:pt x="19265" y="25362"/>
                    <a:pt x="19280" y="24609"/>
                    <a:pt x="19312" y="23873"/>
                  </a:cubicBezTo>
                  <a:cubicBezTo>
                    <a:pt x="19327" y="23528"/>
                    <a:pt x="19343" y="23183"/>
                    <a:pt x="19359" y="22854"/>
                  </a:cubicBezTo>
                  <a:cubicBezTo>
                    <a:pt x="19406" y="22023"/>
                    <a:pt x="19468" y="21208"/>
                    <a:pt x="19547" y="20409"/>
                  </a:cubicBezTo>
                  <a:cubicBezTo>
                    <a:pt x="19594" y="19970"/>
                    <a:pt x="19641" y="19531"/>
                    <a:pt x="19688" y="19092"/>
                  </a:cubicBezTo>
                  <a:cubicBezTo>
                    <a:pt x="19719" y="18825"/>
                    <a:pt x="19751" y="18575"/>
                    <a:pt x="19782" y="18308"/>
                  </a:cubicBezTo>
                  <a:cubicBezTo>
                    <a:pt x="19829" y="17963"/>
                    <a:pt x="19876" y="17634"/>
                    <a:pt x="19923" y="17305"/>
                  </a:cubicBezTo>
                  <a:cubicBezTo>
                    <a:pt x="20158" y="15738"/>
                    <a:pt x="20440" y="14233"/>
                    <a:pt x="20738" y="12838"/>
                  </a:cubicBezTo>
                  <a:cubicBezTo>
                    <a:pt x="20785" y="12665"/>
                    <a:pt x="20816" y="12477"/>
                    <a:pt x="20863" y="12305"/>
                  </a:cubicBezTo>
                  <a:cubicBezTo>
                    <a:pt x="20895" y="12164"/>
                    <a:pt x="20926" y="12023"/>
                    <a:pt x="20957" y="11866"/>
                  </a:cubicBezTo>
                  <a:cubicBezTo>
                    <a:pt x="21067" y="11459"/>
                    <a:pt x="21161" y="11035"/>
                    <a:pt x="21271" y="10643"/>
                  </a:cubicBezTo>
                  <a:cubicBezTo>
                    <a:pt x="21553" y="9531"/>
                    <a:pt x="21851" y="8480"/>
                    <a:pt x="22149" y="7524"/>
                  </a:cubicBezTo>
                  <a:cubicBezTo>
                    <a:pt x="22243" y="7211"/>
                    <a:pt x="22337" y="6897"/>
                    <a:pt x="22446" y="6599"/>
                  </a:cubicBezTo>
                  <a:cubicBezTo>
                    <a:pt x="23685" y="2791"/>
                    <a:pt x="24829" y="534"/>
                    <a:pt x="24845" y="486"/>
                  </a:cubicBezTo>
                  <a:lnTo>
                    <a:pt x="24359" y="236"/>
                  </a:lnTo>
                  <a:lnTo>
                    <a:pt x="24343" y="220"/>
                  </a:lnTo>
                  <a:lnTo>
                    <a:pt x="24061" y="1"/>
                  </a:lnTo>
                  <a:cubicBezTo>
                    <a:pt x="24030" y="63"/>
                    <a:pt x="22541" y="1929"/>
                    <a:pt x="19970" y="4609"/>
                  </a:cubicBezTo>
                  <a:cubicBezTo>
                    <a:pt x="19766" y="4828"/>
                    <a:pt x="19547" y="5048"/>
                    <a:pt x="19327" y="5267"/>
                  </a:cubicBezTo>
                  <a:cubicBezTo>
                    <a:pt x="18434" y="6192"/>
                    <a:pt x="17415" y="7195"/>
                    <a:pt x="16302" y="8245"/>
                  </a:cubicBezTo>
                  <a:cubicBezTo>
                    <a:pt x="15174" y="7305"/>
                    <a:pt x="14092" y="6364"/>
                    <a:pt x="13105" y="5440"/>
                  </a:cubicBezTo>
                  <a:cubicBezTo>
                    <a:pt x="14202" y="4405"/>
                    <a:pt x="15221" y="3402"/>
                    <a:pt x="16130" y="2477"/>
                  </a:cubicBezTo>
                  <a:cubicBezTo>
                    <a:pt x="16349" y="2258"/>
                    <a:pt x="16569" y="2023"/>
                    <a:pt x="16772" y="1803"/>
                  </a:cubicBezTo>
                  <a:cubicBezTo>
                    <a:pt x="16537" y="1599"/>
                    <a:pt x="16318" y="1396"/>
                    <a:pt x="16098" y="1192"/>
                  </a:cubicBezTo>
                  <a:cubicBezTo>
                    <a:pt x="15895" y="1396"/>
                    <a:pt x="15675" y="1631"/>
                    <a:pt x="15456" y="1850"/>
                  </a:cubicBezTo>
                  <a:cubicBezTo>
                    <a:pt x="14547" y="2775"/>
                    <a:pt x="13528" y="3778"/>
                    <a:pt x="12415" y="4813"/>
                  </a:cubicBezTo>
                  <a:cubicBezTo>
                    <a:pt x="11302" y="3778"/>
                    <a:pt x="10299" y="2775"/>
                    <a:pt x="9390" y="1850"/>
                  </a:cubicBezTo>
                  <a:cubicBezTo>
                    <a:pt x="9170" y="1631"/>
                    <a:pt x="8951" y="1396"/>
                    <a:pt x="8747" y="1192"/>
                  </a:cubicBezTo>
                  <a:cubicBezTo>
                    <a:pt x="8528" y="1396"/>
                    <a:pt x="8293" y="1599"/>
                    <a:pt x="8073" y="1803"/>
                  </a:cubicBezTo>
                  <a:cubicBezTo>
                    <a:pt x="8277" y="2023"/>
                    <a:pt x="8496" y="2242"/>
                    <a:pt x="8716" y="2477"/>
                  </a:cubicBezTo>
                  <a:cubicBezTo>
                    <a:pt x="9625" y="3402"/>
                    <a:pt x="10628" y="4405"/>
                    <a:pt x="11741" y="5440"/>
                  </a:cubicBezTo>
                  <a:cubicBezTo>
                    <a:pt x="10738" y="6364"/>
                    <a:pt x="9672" y="7305"/>
                    <a:pt x="8543" y="8245"/>
                  </a:cubicBezTo>
                  <a:cubicBezTo>
                    <a:pt x="7430" y="7195"/>
                    <a:pt x="6412" y="6192"/>
                    <a:pt x="5518" y="5267"/>
                  </a:cubicBezTo>
                  <a:cubicBezTo>
                    <a:pt x="5299" y="5048"/>
                    <a:pt x="5079" y="4828"/>
                    <a:pt x="4876" y="4609"/>
                  </a:cubicBezTo>
                  <a:cubicBezTo>
                    <a:pt x="2305" y="1929"/>
                    <a:pt x="816" y="63"/>
                    <a:pt x="7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1"/>
            <p:cNvSpPr/>
            <p:nvPr/>
          </p:nvSpPr>
          <p:spPr>
            <a:xfrm>
              <a:off x="4867910" y="2565326"/>
              <a:ext cx="138484" cy="111383"/>
            </a:xfrm>
            <a:custGeom>
              <a:avLst/>
              <a:gdLst/>
              <a:ahLst/>
              <a:cxnLst/>
              <a:rect l="l" t="t" r="r" b="b"/>
              <a:pathLst>
                <a:path w="8089" h="6506" extrusionOk="0">
                  <a:moveTo>
                    <a:pt x="1" y="0"/>
                  </a:moveTo>
                  <a:lnTo>
                    <a:pt x="1" y="0"/>
                  </a:lnTo>
                  <a:cubicBezTo>
                    <a:pt x="63" y="423"/>
                    <a:pt x="110" y="862"/>
                    <a:pt x="142" y="1317"/>
                  </a:cubicBezTo>
                  <a:cubicBezTo>
                    <a:pt x="471" y="1583"/>
                    <a:pt x="800" y="1834"/>
                    <a:pt x="1129" y="2101"/>
                  </a:cubicBezTo>
                  <a:cubicBezTo>
                    <a:pt x="1396" y="2320"/>
                    <a:pt x="1678" y="2540"/>
                    <a:pt x="1960" y="2759"/>
                  </a:cubicBezTo>
                  <a:cubicBezTo>
                    <a:pt x="2211" y="2963"/>
                    <a:pt x="2477" y="3151"/>
                    <a:pt x="2728" y="3355"/>
                  </a:cubicBezTo>
                  <a:cubicBezTo>
                    <a:pt x="3904" y="4232"/>
                    <a:pt x="5126" y="5110"/>
                    <a:pt x="6412" y="5957"/>
                  </a:cubicBezTo>
                  <a:cubicBezTo>
                    <a:pt x="6694" y="6145"/>
                    <a:pt x="6960" y="6333"/>
                    <a:pt x="7242" y="6505"/>
                  </a:cubicBezTo>
                  <a:cubicBezTo>
                    <a:pt x="7524" y="6317"/>
                    <a:pt x="7807" y="6145"/>
                    <a:pt x="8089" y="5957"/>
                  </a:cubicBezTo>
                  <a:cubicBezTo>
                    <a:pt x="7807" y="5784"/>
                    <a:pt x="7524" y="5596"/>
                    <a:pt x="7242" y="5424"/>
                  </a:cubicBezTo>
                  <a:cubicBezTo>
                    <a:pt x="5973" y="4577"/>
                    <a:pt x="4750" y="3715"/>
                    <a:pt x="3559" y="2822"/>
                  </a:cubicBezTo>
                  <a:cubicBezTo>
                    <a:pt x="3308" y="2634"/>
                    <a:pt x="3042" y="2430"/>
                    <a:pt x="2791" y="2242"/>
                  </a:cubicBezTo>
                  <a:cubicBezTo>
                    <a:pt x="2179" y="1771"/>
                    <a:pt x="1584" y="1301"/>
                    <a:pt x="1004" y="831"/>
                  </a:cubicBezTo>
                  <a:cubicBezTo>
                    <a:pt x="675" y="549"/>
                    <a:pt x="330" y="28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1"/>
            <p:cNvSpPr/>
            <p:nvPr/>
          </p:nvSpPr>
          <p:spPr>
            <a:xfrm>
              <a:off x="4767823" y="2233633"/>
              <a:ext cx="448955" cy="38931"/>
            </a:xfrm>
            <a:custGeom>
              <a:avLst/>
              <a:gdLst/>
              <a:ahLst/>
              <a:cxnLst/>
              <a:rect l="l" t="t" r="r" b="b"/>
              <a:pathLst>
                <a:path w="26224" h="2274" extrusionOk="0">
                  <a:moveTo>
                    <a:pt x="1129" y="1"/>
                  </a:moveTo>
                  <a:cubicBezTo>
                    <a:pt x="502" y="1"/>
                    <a:pt x="0" y="502"/>
                    <a:pt x="0" y="1129"/>
                  </a:cubicBezTo>
                  <a:cubicBezTo>
                    <a:pt x="0" y="1756"/>
                    <a:pt x="502" y="2274"/>
                    <a:pt x="1129" y="2274"/>
                  </a:cubicBezTo>
                  <a:lnTo>
                    <a:pt x="25079" y="2274"/>
                  </a:lnTo>
                  <a:cubicBezTo>
                    <a:pt x="25722" y="2274"/>
                    <a:pt x="26223" y="1756"/>
                    <a:pt x="26223" y="1129"/>
                  </a:cubicBezTo>
                  <a:cubicBezTo>
                    <a:pt x="26223" y="502"/>
                    <a:pt x="25722" y="1"/>
                    <a:pt x="250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txBox="1">
            <a:spLocks noGrp="1"/>
          </p:cNvSpPr>
          <p:nvPr>
            <p:ph type="title"/>
          </p:nvPr>
        </p:nvSpPr>
        <p:spPr>
          <a:xfrm>
            <a:off x="3399750" y="1649550"/>
            <a:ext cx="4905000" cy="184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500" dirty="0"/>
              <a:t>2. Where are points from?</a:t>
            </a:r>
            <a:endParaRPr sz="4500" dirty="0"/>
          </a:p>
        </p:txBody>
      </p:sp>
    </p:spTree>
  </p:cSld>
  <p:clrMapOvr>
    <a:masterClrMapping/>
  </p:clrMapOvr>
</p:sld>
</file>

<file path=ppt/theme/theme1.xml><?xml version="1.0" encoding="utf-8"?>
<a:theme xmlns:a="http://schemas.openxmlformats.org/drawingml/2006/main" name="Basketball Training Center Infographics by Slidesgo">
  <a:themeElements>
    <a:clrScheme name="Simple Light">
      <a:dk1>
        <a:srgbClr val="242841"/>
      </a:dk1>
      <a:lt1>
        <a:srgbClr val="FFFFFF"/>
      </a:lt1>
      <a:dk2>
        <a:srgbClr val="FFFFFF"/>
      </a:dk2>
      <a:lt2>
        <a:srgbClr val="FFFFFF"/>
      </a:lt2>
      <a:accent1>
        <a:srgbClr val="E95E24"/>
      </a:accent1>
      <a:accent2>
        <a:srgbClr val="F9A350"/>
      </a:accent2>
      <a:accent3>
        <a:srgbClr val="777D99"/>
      </a:accent3>
      <a:accent4>
        <a:srgbClr val="FCC600"/>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285</TotalTime>
  <Words>3110</Words>
  <Application>Microsoft Office PowerPoint</Application>
  <PresentationFormat>On-screen Show (16:9)</PresentationFormat>
  <Paragraphs>146</Paragraphs>
  <Slides>23</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Alfa Slab One</vt:lpstr>
      <vt:lpstr>Barlow Light</vt:lpstr>
      <vt:lpstr>Barlow</vt:lpstr>
      <vt:lpstr>Arial</vt:lpstr>
      <vt:lpstr>Roboto</vt:lpstr>
      <vt:lpstr>Roboto Condensed Light</vt:lpstr>
      <vt:lpstr>Basketball Training Center Infographics by Slidesgo</vt:lpstr>
      <vt:lpstr>Current TOP 100  NBA Player Visualizations</vt:lpstr>
      <vt:lpstr>Agenda</vt:lpstr>
      <vt:lpstr>Introduction</vt:lpstr>
      <vt:lpstr>Hypothesis</vt:lpstr>
      <vt:lpstr>Data Definitions</vt:lpstr>
      <vt:lpstr>Data Preparation</vt:lpstr>
      <vt:lpstr>Data Preparation </vt:lpstr>
      <vt:lpstr>Performance</vt:lpstr>
      <vt:lpstr>2. Where are points from?</vt:lpstr>
      <vt:lpstr>Points Per Country</vt:lpstr>
      <vt:lpstr>Points Outside of USA </vt:lpstr>
      <vt:lpstr>Points Per State </vt:lpstr>
      <vt:lpstr>Points Per City </vt:lpstr>
      <vt:lpstr>3. Do Younger Players Have More to Prove?</vt:lpstr>
      <vt:lpstr>Age Distribution</vt:lpstr>
      <vt:lpstr>Player Contracts</vt:lpstr>
      <vt:lpstr>3. Do Younger Players have More to Prove?</vt:lpstr>
      <vt:lpstr>4. Does Practice  Make Perfect?</vt:lpstr>
      <vt:lpstr>4. Does Practice  Make Perfect?</vt:lpstr>
      <vt:lpstr>5. Who is the Most Efficient Player?</vt:lpstr>
      <vt:lpstr>5. Who is the Most Efficient Player?</vt:lpstr>
      <vt:lpstr>Theoretical Top Teams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Current TOP 100  NBA Player Visualizations</dc:title>
  <dc:creator>Kirsten H.</dc:creator>
  <cp:lastModifiedBy>Kirsten H.</cp:lastModifiedBy>
  <cp:revision>2</cp:revision>
  <dcterms:modified xsi:type="dcterms:W3CDTF">2024-08-23T23:56:13Z</dcterms:modified>
</cp:coreProperties>
</file>